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02" r:id="rId3"/>
    <p:sldId id="626" r:id="rId4"/>
    <p:sldId id="560" r:id="rId5"/>
    <p:sldId id="636" r:id="rId6"/>
    <p:sldId id="565" r:id="rId7"/>
    <p:sldId id="567" r:id="rId8"/>
    <p:sldId id="776" r:id="rId9"/>
    <p:sldId id="747" r:id="rId10"/>
    <p:sldId id="394" r:id="rId11"/>
    <p:sldId id="673" r:id="rId12"/>
    <p:sldId id="667" r:id="rId13"/>
    <p:sldId id="672" r:id="rId14"/>
    <p:sldId id="630" r:id="rId15"/>
    <p:sldId id="675" r:id="rId16"/>
    <p:sldId id="671" r:id="rId17"/>
    <p:sldId id="592" r:id="rId18"/>
    <p:sldId id="628" r:id="rId19"/>
    <p:sldId id="640" r:id="rId20"/>
    <p:sldId id="595" r:id="rId21"/>
    <p:sldId id="390" r:id="rId22"/>
    <p:sldId id="391" r:id="rId23"/>
    <p:sldId id="392" r:id="rId24"/>
    <p:sldId id="388" r:id="rId25"/>
    <p:sldId id="389" r:id="rId26"/>
    <p:sldId id="674" r:id="rId27"/>
    <p:sldId id="629" r:id="rId28"/>
    <p:sldId id="677" r:id="rId29"/>
    <p:sldId id="612" r:id="rId30"/>
    <p:sldId id="641" r:id="rId31"/>
    <p:sldId id="774" r:id="rId32"/>
    <p:sldId id="518" r:id="rId33"/>
    <p:sldId id="519" r:id="rId34"/>
    <p:sldId id="456" r:id="rId35"/>
    <p:sldId id="513" r:id="rId36"/>
    <p:sldId id="514" r:id="rId37"/>
    <p:sldId id="515" r:id="rId38"/>
    <p:sldId id="516" r:id="rId39"/>
    <p:sldId id="617" r:id="rId40"/>
    <p:sldId id="539" r:id="rId41"/>
    <p:sldId id="466" r:id="rId42"/>
    <p:sldId id="748" r:id="rId43"/>
    <p:sldId id="745" r:id="rId44"/>
    <p:sldId id="770" r:id="rId45"/>
    <p:sldId id="772" r:id="rId46"/>
    <p:sldId id="773" r:id="rId47"/>
    <p:sldId id="778" r:id="rId48"/>
    <p:sldId id="767" r:id="rId49"/>
    <p:sldId id="537" r:id="rId50"/>
    <p:sldId id="536" r:id="rId51"/>
    <p:sldId id="627" r:id="rId52"/>
    <p:sldId id="529" r:id="rId53"/>
  </p:sldIdLst>
  <p:sldSz cx="9144000" cy="6858000" type="letter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8" userDrawn="1">
          <p15:clr>
            <a:srgbClr val="A4A3A4"/>
          </p15:clr>
        </p15:guide>
        <p15:guide id="2" pos="295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0000"/>
    <a:srgbClr val="98CA00"/>
    <a:srgbClr val="4032A1"/>
    <a:srgbClr val="6BEEE1"/>
    <a:srgbClr val="99CA00"/>
    <a:srgbClr val="A0CA5B"/>
    <a:srgbClr val="4734A0"/>
    <a:srgbClr val="4B36A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/>
    <p:restoredTop sz="86392"/>
  </p:normalViewPr>
  <p:slideViewPr>
    <p:cSldViewPr>
      <p:cViewPr>
        <p:scale>
          <a:sx n="110" d="100"/>
          <a:sy n="110" d="100"/>
        </p:scale>
        <p:origin x="167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536"/>
    </p:cViewPr>
  </p:sorterViewPr>
  <p:notesViewPr>
    <p:cSldViewPr>
      <p:cViewPr varScale="1">
        <p:scale>
          <a:sx n="44" d="100"/>
          <a:sy n="44" d="100"/>
        </p:scale>
        <p:origin x="-1392" y="-72"/>
      </p:cViewPr>
      <p:guideLst>
        <p:guide orient="horz" pos="2258"/>
        <p:guide pos="295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210"/>
            <a:ext cx="4160937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-1210"/>
            <a:ext cx="4160936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81325" y="560388"/>
            <a:ext cx="3635375" cy="2725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3494" y="3473753"/>
            <a:ext cx="7034213" cy="32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042" tIns="51377" rIns="101042" bIns="513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5086"/>
            <a:ext cx="4160937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5086"/>
            <a:ext cx="4160936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fld id="{887413D6-4D90-094B-878C-C9B479C8F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109" charset="-128"/>
        <a:cs typeface="ＭＳ Ｐゴシック" pitchFamily="-109" charset="-128"/>
      </a:defRPr>
    </a:lvl1pPr>
    <a:lvl2pPr marL="46831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35038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40176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70075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50D40BC-7ACD-8841-9B8A-CC0F47AA4BBF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B2595-11D7-FC4A-9936-6E9E997DA6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AI, What Lies Beneath                                                           </a:t>
            </a:r>
            <a:r>
              <a:rPr lang="mr-IN" dirty="0" err="1"/>
              <a:t>Harrison</a:t>
            </a:r>
            <a:r>
              <a:rPr lang="mr-IN" dirty="0"/>
              <a:t> </a:t>
            </a:r>
            <a:r>
              <a:rPr lang="mr-IN" dirty="0" err="1"/>
              <a:t>B</a:t>
            </a:r>
            <a:r>
              <a:rPr lang="mr-IN" dirty="0"/>
              <a:t>. </a:t>
            </a:r>
            <a:r>
              <a:rPr lang="mr-IN" dirty="0" err="1"/>
              <a:t>Prosper</a:t>
            </a:r>
            <a:r>
              <a:rPr lang="mr-IN" dirty="0"/>
              <a:t>                        </a:t>
            </a:r>
            <a:r>
              <a:rPr lang="en-US" dirty="0"/>
              <a:t>Bari</a:t>
            </a:r>
            <a:r>
              <a:rPr lang="mr-IN" dirty="0"/>
              <a:t>,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r-IN" dirty="0" err="1"/>
              <a:t>Harrison</a:t>
            </a:r>
            <a:r>
              <a:rPr lang="mr-IN" dirty="0"/>
              <a:t> </a:t>
            </a:r>
            <a:r>
              <a:rPr lang="mr-IN" dirty="0" err="1"/>
              <a:t>B</a:t>
            </a:r>
            <a:r>
              <a:rPr lang="mr-IN" dirty="0"/>
              <a:t>. </a:t>
            </a:r>
            <a:r>
              <a:rPr lang="mr-IN" dirty="0" err="1"/>
              <a:t>Prosper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487E0-6C48-9842-89A3-09BD27C70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837A4C-8D73-9C4E-9537-8F1A603B33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AI, What Lies Beneath                                                           </a:t>
            </a:r>
            <a:r>
              <a:rPr lang="mr-IN" dirty="0" err="1"/>
              <a:t>Harrison</a:t>
            </a:r>
            <a:r>
              <a:rPr lang="mr-IN" dirty="0"/>
              <a:t> </a:t>
            </a:r>
            <a:r>
              <a:rPr lang="mr-IN" dirty="0" err="1"/>
              <a:t>B</a:t>
            </a:r>
            <a:r>
              <a:rPr lang="mr-IN" dirty="0"/>
              <a:t>. </a:t>
            </a:r>
            <a:r>
              <a:rPr lang="mr-IN" dirty="0" err="1"/>
              <a:t>Prosper</a:t>
            </a:r>
            <a:r>
              <a:rPr lang="mr-IN" dirty="0"/>
              <a:t>                        </a:t>
            </a:r>
            <a:r>
              <a:rPr lang="en-US" dirty="0"/>
              <a:t>Bari</a:t>
            </a:r>
            <a:r>
              <a:rPr lang="mr-IN" dirty="0"/>
              <a:t>,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3810000" cy="4819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95400"/>
            <a:ext cx="3810000" cy="4819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EE8D3-405F-8246-8864-9DF28E2D2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AI, What Lies Beneath                                                           </a:t>
            </a:r>
            <a:r>
              <a:rPr lang="mr-IN" dirty="0" err="1"/>
              <a:t>Harrison</a:t>
            </a:r>
            <a:r>
              <a:rPr lang="mr-IN" dirty="0"/>
              <a:t> </a:t>
            </a:r>
            <a:r>
              <a:rPr lang="mr-IN" dirty="0" err="1"/>
              <a:t>B</a:t>
            </a:r>
            <a:r>
              <a:rPr lang="mr-IN" dirty="0"/>
              <a:t>. </a:t>
            </a:r>
            <a:r>
              <a:rPr lang="mr-IN" dirty="0" err="1"/>
              <a:t>Prosper</a:t>
            </a:r>
            <a:r>
              <a:rPr lang="mr-IN" dirty="0"/>
              <a:t>                        </a:t>
            </a:r>
            <a:r>
              <a:rPr lang="en-US" dirty="0"/>
              <a:t>Bari</a:t>
            </a:r>
            <a:r>
              <a:rPr lang="mr-IN" dirty="0"/>
              <a:t>,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77DE6-90BF-C746-B16A-970C506834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AI, What Lies Beneath                                                           </a:t>
            </a:r>
            <a:r>
              <a:rPr lang="mr-IN" dirty="0" err="1"/>
              <a:t>Harrison</a:t>
            </a:r>
            <a:r>
              <a:rPr lang="mr-IN" dirty="0"/>
              <a:t> </a:t>
            </a:r>
            <a:r>
              <a:rPr lang="mr-IN" dirty="0" err="1"/>
              <a:t>B</a:t>
            </a:r>
            <a:r>
              <a:rPr lang="mr-IN" dirty="0"/>
              <a:t>. </a:t>
            </a:r>
            <a:r>
              <a:rPr lang="mr-IN" dirty="0" err="1"/>
              <a:t>Prosper</a:t>
            </a:r>
            <a:r>
              <a:rPr lang="mr-IN" dirty="0"/>
              <a:t>                        </a:t>
            </a:r>
            <a:r>
              <a:rPr lang="en-US" dirty="0"/>
              <a:t>Bari</a:t>
            </a:r>
            <a:r>
              <a:rPr lang="mr-IN" dirty="0"/>
              <a:t>,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39C7-D2B5-7240-8251-53AAF7481C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AI, What Lies Beneath                                                           </a:t>
            </a:r>
            <a:r>
              <a:rPr lang="mr-IN" dirty="0" err="1"/>
              <a:t>Harrison</a:t>
            </a:r>
            <a:r>
              <a:rPr lang="mr-IN" dirty="0"/>
              <a:t> </a:t>
            </a:r>
            <a:r>
              <a:rPr lang="mr-IN" dirty="0" err="1"/>
              <a:t>B</a:t>
            </a:r>
            <a:r>
              <a:rPr lang="mr-IN" dirty="0"/>
              <a:t>. </a:t>
            </a:r>
            <a:r>
              <a:rPr lang="mr-IN" dirty="0" err="1"/>
              <a:t>Prosper</a:t>
            </a:r>
            <a:r>
              <a:rPr lang="mr-IN" dirty="0"/>
              <a:t>                        </a:t>
            </a:r>
            <a:r>
              <a:rPr lang="en-US" dirty="0"/>
              <a:t>Bari</a:t>
            </a:r>
            <a:r>
              <a:rPr lang="mr-IN" dirty="0"/>
              <a:t>,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AI, What Lies Beneath                                                           Harrison B. Prosper                        Bari, 2017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11B93-8128-4F43-B650-5CAB5BC252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2825496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275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295400"/>
            <a:ext cx="3810000" cy="4819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95400"/>
            <a:ext cx="3810000" cy="4819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AI, What Lies Beneath                                                           Harrison B. Prosper                        Bari,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 smtClean="0"/>
            </a:lvl1pPr>
          </a:lstStyle>
          <a:p>
            <a:fld id="{58D75BFE-0219-5E4C-B5DE-5583449251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805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95400"/>
            <a:ext cx="7772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77000"/>
            <a:ext cx="800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r>
              <a:rPr lang="en-US"/>
              <a:t>AI, What Lies Beneath                                                           Harrison B. Prosper                        Bari, 2017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77000"/>
            <a:ext cx="83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fld id="{171793D4-CF29-4A4F-9409-4FE4F483A2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95" r:id="rId8"/>
    <p:sldLayoutId id="2147483896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/>
          <a:ea typeface="ＭＳ Ｐゴシック" pitchFamily="-109" charset="-128"/>
          <a:cs typeface="Times New Roman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Marlett" pitchFamily="35" charset="0"/>
        <a:buChar char="h"/>
        <a:defRPr sz="2400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Font typeface="Marlett" pitchFamily="35" charset="0"/>
        <a:buChar char="h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Marlett" pitchFamily="35" charset="0"/>
        <a:buChar char="h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clarifai.com/technology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914400" y="1987296"/>
            <a:ext cx="7772400" cy="197510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dirty="0">
                <a:solidFill>
                  <a:srgbClr val="FFFF00"/>
                </a:solidFill>
                <a:ea typeface="+mj-ea"/>
                <a:cs typeface="+mj-cs"/>
              </a:rPr>
            </a:br>
            <a:r>
              <a:rPr lang="en-US" dirty="0">
                <a:solidFill>
                  <a:srgbClr val="0033CC"/>
                </a:solidFill>
                <a:ea typeface="+mj-ea"/>
                <a:cs typeface="+mj-cs"/>
              </a:rPr>
              <a:t>Introduction to machine learning</a:t>
            </a:r>
            <a:br>
              <a:rPr lang="en-US" dirty="0">
                <a:solidFill>
                  <a:srgbClr val="FFFF00"/>
                </a:solidFill>
                <a:ea typeface="+mj-ea"/>
                <a:cs typeface="+mj-cs"/>
              </a:rPr>
            </a:br>
            <a:endParaRPr lang="en-US" b="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7411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4267200"/>
            <a:ext cx="7924800" cy="19050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r>
              <a:rPr lang="en-US" sz="2800" dirty="0"/>
              <a:t>Harrison B. Prosper</a:t>
            </a:r>
          </a:p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r>
              <a:rPr lang="en-US" dirty="0"/>
              <a:t>Florida State University</a:t>
            </a:r>
          </a:p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endParaRPr lang="en-US" dirty="0"/>
          </a:p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r>
              <a:rPr lang="en-US" sz="2800" b="1" dirty="0">
                <a:solidFill>
                  <a:srgbClr val="0033CC"/>
                </a:solidFill>
              </a:rPr>
              <a:t>ML4SCI 2021 Hackathon</a:t>
            </a:r>
          </a:p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r>
              <a:rPr lang="en-US" dirty="0"/>
              <a:t>8 – 22 Nov 2021</a:t>
            </a:r>
          </a:p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endParaRPr lang="en-US" sz="28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US" dirty="0">
              <a:solidFill>
                <a:srgbClr val="22A5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/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975600" cy="4819650"/>
              </a:xfrm>
              <a:noFill/>
            </p:spPr>
            <p:txBody>
              <a:bodyPr/>
              <a:lstStyle/>
              <a:p>
                <a:pPr>
                  <a:buNone/>
                </a:pPr>
                <a:r>
                  <a:rPr lang="en-US" dirty="0"/>
                  <a:t>The result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buNone/>
                </a:pPr>
                <a:r>
                  <a:rPr lang="en-US" dirty="0"/>
                  <a:t>was derived in 1990* in the context of </a:t>
                </a:r>
                <a:r>
                  <a:rPr lang="en-US" i="1" dirty="0">
                    <a:solidFill>
                      <a:srgbClr val="0033CC"/>
                    </a:solidFill>
                  </a:rPr>
                  <a:t>neural networks</a:t>
                </a:r>
                <a:r>
                  <a:rPr lang="en-US" dirty="0"/>
                  <a:t>. 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But notice, our discussion so far made </a:t>
                </a:r>
                <a:r>
                  <a:rPr lang="en-US" i="1" dirty="0"/>
                  <a:t>no</a:t>
                </a:r>
                <a:r>
                  <a:rPr lang="en-US" dirty="0"/>
                  <a:t> mention of neural networks!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* </a:t>
                </a:r>
                <a:r>
                  <a:rPr lang="en-US" sz="1800" dirty="0"/>
                  <a:t>Ruck et al., </a:t>
                </a:r>
                <a:r>
                  <a:rPr lang="en-US" sz="1800" i="1" dirty="0"/>
                  <a:t>IEEE Trans. Neural Networks </a:t>
                </a:r>
                <a:r>
                  <a:rPr lang="en-US" sz="1800" dirty="0"/>
                  <a:t>4, 296-298 (1990); Wan, </a:t>
                </a:r>
                <a:r>
                  <a:rPr lang="en-US" sz="1800" i="1" dirty="0"/>
                  <a:t>IEEE Trans. Neural Networks </a:t>
                </a:r>
                <a:r>
                  <a:rPr lang="en-US" sz="1800" dirty="0"/>
                  <a:t>4, 303-305 (1990);</a:t>
                </a:r>
              </a:p>
              <a:p>
                <a:pPr>
                  <a:buNone/>
                </a:pPr>
                <a:r>
                  <a:rPr lang="en-US" sz="1800" dirty="0"/>
                  <a:t>	Richard and Lippmann, </a:t>
                </a:r>
                <a:r>
                  <a:rPr lang="en-US" sz="1800" i="1" dirty="0"/>
                  <a:t>Neural Computation. </a:t>
                </a:r>
                <a:r>
                  <a:rPr lang="en-US" sz="1800" dirty="0"/>
                  <a:t>3, 461-483 (1991)</a:t>
                </a:r>
              </a:p>
              <a:p>
                <a:pPr marL="400050" lvl="1" indent="0"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975600" cy="4819650"/>
              </a:xfrm>
              <a:blipFill>
                <a:blip r:embed="rId2"/>
                <a:stretch>
                  <a:fillRect l="-1113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207A1-41C4-3842-8A7A-6EE06A33B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/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decision trees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𝒑𝒑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𝒁𝒁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3932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C9D365-6078-A746-9981-AFA2EF74A2A9}"/>
              </a:ext>
            </a:extLst>
          </p:cNvPr>
          <p:cNvCxnSpPr>
            <a:cxnSpLocks/>
          </p:cNvCxnSpPr>
          <p:nvPr/>
        </p:nvCxnSpPr>
        <p:spPr bwMode="auto">
          <a:xfrm flipV="1">
            <a:off x="793954" y="4038600"/>
            <a:ext cx="1796846" cy="211394"/>
          </a:xfrm>
          <a:prstGeom prst="straightConnector1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3059DC-C078-764F-976D-353035146DF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2000" y="2362200"/>
            <a:ext cx="0" cy="1905000"/>
          </a:xfrm>
          <a:prstGeom prst="straightConnector1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34D77C-E770-6740-8CF5-06D75D91EB77}"/>
              </a:ext>
            </a:extLst>
          </p:cNvPr>
          <p:cNvCxnSpPr>
            <a:cxnSpLocks/>
          </p:cNvCxnSpPr>
          <p:nvPr/>
        </p:nvCxnSpPr>
        <p:spPr bwMode="auto">
          <a:xfrm>
            <a:off x="762000" y="4267200"/>
            <a:ext cx="609600" cy="1295400"/>
          </a:xfrm>
          <a:prstGeom prst="straightConnector1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640422-8E5B-6740-8071-7CEED03078C7}"/>
              </a:ext>
            </a:extLst>
          </p:cNvPr>
          <p:cNvSpPr txBox="1"/>
          <p:nvPr/>
        </p:nvSpPr>
        <p:spPr>
          <a:xfrm>
            <a:off x="599029" y="1715869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2700FE-175F-0249-BFD6-59CA5F7EE7C8}"/>
              </a:ext>
            </a:extLst>
          </p:cNvPr>
          <p:cNvSpPr txBox="1"/>
          <p:nvPr/>
        </p:nvSpPr>
        <p:spPr>
          <a:xfrm>
            <a:off x="2590800" y="3497966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05735C-05FC-C044-BA87-41A58BFAD6C1}"/>
              </a:ext>
            </a:extLst>
          </p:cNvPr>
          <p:cNvSpPr txBox="1"/>
          <p:nvPr/>
        </p:nvSpPr>
        <p:spPr>
          <a:xfrm flipH="1">
            <a:off x="1371600" y="5239434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3020B4-0053-6C4D-8558-683BFA6B250D}"/>
                  </a:ext>
                </a:extLst>
              </p:cNvPr>
              <p:cNvSpPr txBox="1"/>
              <p:nvPr/>
            </p:nvSpPr>
            <p:spPr>
              <a:xfrm>
                <a:off x="2556164" y="5475052"/>
                <a:ext cx="4517006" cy="902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3020B4-0053-6C4D-8558-683BFA6B2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164" y="5475052"/>
                <a:ext cx="4517006" cy="902683"/>
              </a:xfrm>
              <a:prstGeom prst="rect">
                <a:avLst/>
              </a:prstGeom>
              <a:blipFill>
                <a:blip r:embed="rId3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B48106-C20D-C84A-A14B-DDDC91DAF905}"/>
                  </a:ext>
                </a:extLst>
              </p:cNvPr>
              <p:cNvSpPr/>
              <p:nvPr/>
            </p:nvSpPr>
            <p:spPr>
              <a:xfrm>
                <a:off x="2633976" y="1295400"/>
                <a:ext cx="33096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𝒑𝒑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𝒁𝒁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B48106-C20D-C84A-A14B-DDDC91DAF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976" y="1295400"/>
                <a:ext cx="3309624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102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A558-034A-2041-9EF1-69E3B18A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Higgs Boson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43082-0914-F143-803D-A3433776D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</a:rPr>
                  <a:t>Process</a:t>
                </a:r>
                <a:r>
                  <a:rPr lang="en-US" dirty="0">
                    <a:solidFill>
                      <a:srgbClr val="0033CC"/>
                    </a:solidFill>
                  </a:rPr>
                  <a:t>		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  × </m:t>
                    </m:r>
                    <m:r>
                      <a:rPr lang="en-US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𝑩𝑹</m:t>
                    </m:r>
                    <m:r>
                      <a:rPr lang="en-US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33CC"/>
                  </a:solidFill>
                </a:endParaRPr>
              </a:p>
              <a:p>
                <a:pPr marL="457200" indent="-457200">
                  <a:buAutoNum type="alphaLcParenBoth"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457200" indent="-457200">
                  <a:buAutoNum type="alphaLcParenBoth"/>
                </a:pPr>
                <a:r>
                  <a:rPr lang="en-US" dirty="0">
                    <a:solidFill>
                      <a:srgbClr val="0033CC"/>
                    </a:solidFill>
                  </a:rPr>
                  <a:t>Gluon gluon fusion 	(</a:t>
                </a:r>
                <a:r>
                  <a:rPr lang="en-US" dirty="0" err="1">
                    <a:solidFill>
                      <a:srgbClr val="0033CC"/>
                    </a:solidFill>
                  </a:rPr>
                  <a:t>ggF</a:t>
                </a:r>
                <a:r>
                  <a:rPr lang="en-US" dirty="0">
                    <a:solidFill>
                      <a:srgbClr val="0033CC"/>
                    </a:solidFill>
                  </a:rPr>
                  <a:t>)</a:t>
                </a:r>
                <a:endParaRPr lang="en-US" dirty="0"/>
              </a:p>
              <a:p>
                <a:pPr marL="457200" indent="-457200">
                  <a:buAutoNum type="alphaLcParenBoth"/>
                </a:pPr>
                <a:r>
                  <a:rPr lang="en-US" dirty="0">
                    <a:solidFill>
                      <a:srgbClr val="0033CC"/>
                    </a:solidFill>
                  </a:rPr>
                  <a:t>Vector boson fusion	(VBF)</a:t>
                </a:r>
                <a:endParaRPr lang="en-US" dirty="0"/>
              </a:p>
              <a:p>
                <a:pPr marL="457200" indent="-457200">
                  <a:buAutoNum type="alphaLcParenBoth"/>
                </a:pPr>
                <a:r>
                  <a:rPr lang="en-US" dirty="0"/>
                  <a:t>Associated production	(VH)</a:t>
                </a:r>
              </a:p>
              <a:p>
                <a:pPr marL="457200" indent="-457200">
                  <a:buAutoNum type="alphaLcParenBoth"/>
                </a:pPr>
                <a:r>
                  <a:rPr lang="en-US" dirty="0"/>
                  <a:t>Top anti-top fusion	(</a:t>
                </a:r>
                <a:r>
                  <a:rPr lang="en-US" dirty="0" err="1"/>
                  <a:t>ttH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43082-0914-F143-803D-A3433776D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6A1EC-E62D-7049-A585-4E30249D21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074" name="Picture 2" descr="http://www.scholarpedia.org/w/images/9/9f/FeynmanDiagrams.png">
            <a:extLst>
              <a:ext uri="{FF2B5EF4-FFF2-40B4-BE49-F238E27FC236}">
                <a16:creationId xmlns:a16="http://schemas.microsoft.com/office/drawing/2014/main" id="{AC264714-66AE-CA4D-8BC2-FDCB6FB1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3E0B6-4274-884F-A446-924834CDBF08}"/>
              </a:ext>
            </a:extLst>
          </p:cNvPr>
          <p:cNvSpPr txBox="1"/>
          <p:nvPr/>
        </p:nvSpPr>
        <p:spPr>
          <a:xfrm>
            <a:off x="457200" y="6488668"/>
            <a:ext cx="625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http://</a:t>
            </a:r>
            <a:r>
              <a:rPr lang="en-US" sz="1800" dirty="0" err="1"/>
              <a:t>www.scholarpedia.org</a:t>
            </a:r>
            <a:r>
              <a:rPr lang="en-US" sz="1800" dirty="0"/>
              <a:t>/article/</a:t>
            </a:r>
            <a:r>
              <a:rPr lang="en-US" sz="1800" dirty="0" err="1"/>
              <a:t>The_Higgs_Boson_discovery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0463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ACD21D97-9636-0749-8CFC-4D3FE28C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10000" y="1752600"/>
            <a:ext cx="5242514" cy="466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9ED30F-6C8A-1540-A114-540BC66E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95400"/>
            <a:ext cx="77724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Higgs boson mass is an excellent discriminant between Higgs boson events and many other classes of events at the Large Hadron</a:t>
            </a:r>
            <a:br>
              <a:rPr lang="en-US" dirty="0"/>
            </a:br>
            <a:r>
              <a:rPr lang="en-US" dirty="0"/>
              <a:t>Collider.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obviously we need other</a:t>
            </a:r>
          </a:p>
          <a:p>
            <a:pPr marL="0" indent="0">
              <a:buNone/>
            </a:pPr>
            <a:r>
              <a:rPr lang="en-US" dirty="0"/>
              <a:t>observables to separate</a:t>
            </a:r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</a:rPr>
              <a:t>VBF</a:t>
            </a:r>
            <a:r>
              <a:rPr lang="en-US" dirty="0"/>
              <a:t> events from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33CC"/>
                </a:solidFill>
              </a:rPr>
              <a:t>ggF</a:t>
            </a:r>
            <a:r>
              <a:rPr lang="en-US" dirty="0"/>
              <a:t> events.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33CC"/>
                </a:solidFill>
              </a:rPr>
              <a:t>	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B35EB-E1B4-7D48-9FD8-889C8B4B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Separating VBF and </a:t>
            </a:r>
            <a:r>
              <a:rPr lang="en-US" dirty="0" err="1">
                <a:solidFill>
                  <a:srgbClr val="0033CC"/>
                </a:solidFill>
              </a:rPr>
              <a:t>ggF</a:t>
            </a:r>
            <a:r>
              <a:rPr lang="en-US" dirty="0">
                <a:solidFill>
                  <a:srgbClr val="0033CC"/>
                </a:solidFill>
              </a:rPr>
              <a:t> Events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DE412-867D-D747-AFD0-1CA3255294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6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31F3BB-31E7-2F4E-8E97-C3A951D85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57200"/>
            <a:ext cx="5638800" cy="563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DC64BE3-8E38-5743-ABC7-B830EAEF83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85800" y="1066800"/>
                <a:ext cx="38100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We shall use </a:t>
                </a:r>
                <a:r>
                  <a:rPr lang="en-US" sz="2000" i="1" dirty="0">
                    <a:solidFill>
                      <a:srgbClr val="0033CC"/>
                    </a:solidFill>
                  </a:rPr>
                  <a:t>decision trees</a:t>
                </a:r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with the variables</a:t>
                </a:r>
                <a:br>
                  <a:rPr lang="en-US" sz="2000" dirty="0"/>
                </a:b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baseline="-25000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𝑗𝑗</m:t>
                      </m:r>
                      <m:r>
                        <a:rPr lang="en-US" sz="2000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to try to separate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𝑉𝑉</m:t>
                    </m:r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33CC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from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𝑔𝑔</m:t>
                    </m:r>
                    <m:r>
                      <a:rPr lang="en-US" sz="20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rgbClr val="0033CC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DC64BE3-8E38-5743-ABC7-B830EAEF83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85800" y="1066800"/>
                <a:ext cx="3810000" cy="4819650"/>
              </a:xfrm>
              <a:blipFill>
                <a:blip r:embed="rId3"/>
                <a:stretch>
                  <a:fillRect l="-1993" t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80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E958B4-B89C-C442-A075-CD899A42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CD54-F1A1-DB4C-85F3-F71C37206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</a:rPr>
              <a:t>A decision tree (DT) </a:t>
            </a:r>
            <a:r>
              <a:rPr lang="en-US" dirty="0"/>
              <a:t>is a set of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33CC"/>
                </a:solidFill>
              </a:rPr>
              <a:t>if then else </a:t>
            </a:r>
            <a:r>
              <a:rPr lang="en-US" dirty="0">
                <a:solidFill>
                  <a:srgbClr val="000000"/>
                </a:solidFill>
              </a:rPr>
              <a:t>statements that form a tree-like structure.</a:t>
            </a:r>
            <a:endParaRPr lang="en-US" dirty="0">
              <a:solidFill>
                <a:srgbClr val="0033CC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</a:rPr>
              <a:t>Algorithm</a:t>
            </a:r>
            <a:r>
              <a:rPr lang="en-US" dirty="0"/>
              <a:t>: recursively partition the space into regions of diminishing </a:t>
            </a:r>
            <a:r>
              <a:rPr lang="en-US" i="1" dirty="0">
                <a:solidFill>
                  <a:srgbClr val="0033CC"/>
                </a:solidFill>
              </a:rPr>
              <a:t>impurity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Marlett" pitchFamily="26" charset="0"/>
              <a:buNone/>
            </a:pPr>
            <a:r>
              <a:rPr lang="en-US" dirty="0"/>
              <a:t>A common measure of impurity is the </a:t>
            </a:r>
            <a:r>
              <a:rPr lang="en-US" i="1" dirty="0">
                <a:solidFill>
                  <a:srgbClr val="0033CC"/>
                </a:solidFill>
              </a:rPr>
              <a:t>Gini Index</a:t>
            </a:r>
            <a:r>
              <a:rPr lang="en-US" dirty="0"/>
              <a:t>: </a:t>
            </a:r>
          </a:p>
          <a:p>
            <a:pPr>
              <a:buFont typeface="Marlett" pitchFamily="26" charset="0"/>
              <a:buNone/>
            </a:pPr>
            <a:r>
              <a:rPr lang="en-US" i="1" dirty="0"/>
              <a:t>	p</a:t>
            </a:r>
            <a:r>
              <a:rPr lang="en-US" dirty="0"/>
              <a:t> (1 – </a:t>
            </a:r>
            <a:r>
              <a:rPr lang="en-US" i="1" dirty="0"/>
              <a:t>p</a:t>
            </a:r>
            <a:r>
              <a:rPr lang="en-US" dirty="0"/>
              <a:t>), where </a:t>
            </a:r>
            <a:r>
              <a:rPr lang="en-US" i="1" dirty="0"/>
              <a:t>p</a:t>
            </a:r>
            <a:r>
              <a:rPr lang="en-US" dirty="0"/>
              <a:t> is the </a:t>
            </a:r>
            <a:r>
              <a:rPr lang="en-US" i="1" dirty="0">
                <a:solidFill>
                  <a:srgbClr val="0033CC"/>
                </a:solidFill>
              </a:rPr>
              <a:t>purity</a:t>
            </a:r>
          </a:p>
          <a:p>
            <a:pPr>
              <a:buFont typeface="Marlett" pitchFamily="26" charset="0"/>
              <a:buNone/>
            </a:pPr>
            <a:r>
              <a:rPr lang="en-US" dirty="0"/>
              <a:t>	</a:t>
            </a:r>
            <a:r>
              <a:rPr lang="en-US" i="1" dirty="0"/>
              <a:t>p</a:t>
            </a:r>
            <a:r>
              <a:rPr lang="en-US" dirty="0"/>
              <a:t> = </a:t>
            </a:r>
            <a:r>
              <a:rPr lang="en-US" i="1" dirty="0"/>
              <a:t>S</a:t>
            </a:r>
            <a:r>
              <a:rPr lang="en-US" dirty="0"/>
              <a:t> / (</a:t>
            </a:r>
            <a:r>
              <a:rPr lang="en-US" i="1" dirty="0"/>
              <a:t>S </a:t>
            </a:r>
            <a:r>
              <a:rPr lang="en-US" dirty="0"/>
              <a:t>+ </a:t>
            </a:r>
            <a:r>
              <a:rPr lang="en-US" i="1" dirty="0"/>
              <a:t>B</a:t>
            </a:r>
            <a:r>
              <a:rPr lang="en-US" dirty="0"/>
              <a:t>)</a:t>
            </a:r>
          </a:p>
          <a:p>
            <a:pPr>
              <a:buFont typeface="Marlett" pitchFamily="26" charset="0"/>
              <a:buNone/>
            </a:pPr>
            <a:endParaRPr lang="en-US" dirty="0"/>
          </a:p>
          <a:p>
            <a:pPr>
              <a:buFont typeface="Marlett" pitchFamily="26" charset="0"/>
              <a:buNone/>
            </a:pPr>
            <a:r>
              <a:rPr lang="en-US" i="1" dirty="0"/>
              <a:t>p</a:t>
            </a:r>
            <a:r>
              <a:rPr lang="en-US" dirty="0"/>
              <a:t> = 0 or 1: maximum purity</a:t>
            </a:r>
          </a:p>
          <a:p>
            <a:pPr>
              <a:buNone/>
            </a:pPr>
            <a:r>
              <a:rPr lang="en-US" i="1" dirty="0"/>
              <a:t>p</a:t>
            </a:r>
            <a:r>
              <a:rPr lang="en-US" dirty="0"/>
              <a:t> = 0.5:     maximum impurity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30379-089D-074C-A2DD-6D7BF9E65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75B39C7-D2B5-7240-8251-53AAF7481C3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2D0CA9-AE10-C343-8AC8-374A26FEAE24}"/>
              </a:ext>
            </a:extLst>
          </p:cNvPr>
          <p:cNvGrpSpPr/>
          <p:nvPr/>
        </p:nvGrpSpPr>
        <p:grpSpPr>
          <a:xfrm>
            <a:off x="5943600" y="3438931"/>
            <a:ext cx="3017173" cy="2428469"/>
            <a:chOff x="6203027" y="3048000"/>
            <a:chExt cx="3017173" cy="2428469"/>
          </a:xfrm>
        </p:grpSpPr>
        <p:pic>
          <p:nvPicPr>
            <p:cNvPr id="1026" name="Picture 2" descr="Image result for corrado gini">
              <a:extLst>
                <a:ext uri="{FF2B5EF4-FFF2-40B4-BE49-F238E27FC236}">
                  <a16:creationId xmlns:a16="http://schemas.microsoft.com/office/drawing/2014/main" id="{9941E0C5-D443-664E-BA54-2152930B1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776" y="3048000"/>
              <a:ext cx="1543824" cy="1912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DC0201-914F-D649-9912-F9478F1F8DE2}"/>
                </a:ext>
              </a:extLst>
            </p:cNvPr>
            <p:cNvSpPr txBox="1"/>
            <p:nvPr/>
          </p:nvSpPr>
          <p:spPr>
            <a:xfrm>
              <a:off x="6203027" y="5076359"/>
              <a:ext cx="30171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</a:t>
              </a:r>
              <a:r>
                <a:rPr lang="en-US" sz="2000" dirty="0" err="1"/>
                <a:t>Corrado</a:t>
              </a:r>
              <a:r>
                <a:rPr lang="en-US" sz="2000" dirty="0"/>
                <a:t> Gini, 1884-1965)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33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295400"/>
            <a:ext cx="3856182" cy="481965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latin typeface="Times New Roman"/>
                <a:cs typeface="Times New Roman"/>
              </a:rPr>
              <a:t>For each variable,  </a:t>
            </a:r>
          </a:p>
          <a:p>
            <a:pPr>
              <a:lnSpc>
                <a:spcPct val="90000"/>
              </a:lnSpc>
              <a:buFont typeface="Marlett" pitchFamily="26" charset="0"/>
              <a:buNone/>
            </a:pPr>
            <a:r>
              <a:rPr lang="en-US" sz="2000" dirty="0">
                <a:latin typeface="Times New Roman"/>
                <a:cs typeface="Times New Roman"/>
              </a:rPr>
              <a:t>	 find the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/>
              <a:t>partition </a:t>
            </a:r>
          </a:p>
          <a:p>
            <a:pPr>
              <a:lnSpc>
                <a:spcPct val="90000"/>
              </a:lnSpc>
              <a:buFont typeface="Marlett" pitchFamily="26" charset="0"/>
              <a:buNone/>
            </a:pPr>
            <a:r>
              <a:rPr lang="en-US" sz="2000" dirty="0"/>
              <a:t>	 (“cut”) </a:t>
            </a:r>
            <a:r>
              <a:rPr lang="en-US" sz="2000" dirty="0">
                <a:latin typeface="Times New Roman"/>
                <a:cs typeface="Times New Roman"/>
              </a:rPr>
              <a:t>that gives </a:t>
            </a:r>
          </a:p>
          <a:p>
            <a:pPr>
              <a:lnSpc>
                <a:spcPct val="90000"/>
              </a:lnSpc>
              <a:buFont typeface="Marlett" pitchFamily="26" charset="0"/>
              <a:buNone/>
            </a:pPr>
            <a:r>
              <a:rPr lang="en-US" sz="2000" dirty="0"/>
              <a:t>	 </a:t>
            </a:r>
            <a:r>
              <a:rPr lang="en-US" sz="2000" dirty="0">
                <a:latin typeface="Times New Roman"/>
                <a:cs typeface="Times New Roman"/>
              </a:rPr>
              <a:t>the </a:t>
            </a:r>
            <a:r>
              <a:rPr lang="en-US" sz="2000" dirty="0"/>
              <a:t>greatest </a:t>
            </a:r>
            <a:r>
              <a:rPr lang="en-US" sz="2000" i="1" dirty="0">
                <a:solidFill>
                  <a:srgbClr val="0033CC"/>
                </a:solidFill>
                <a:latin typeface="Times New Roman"/>
                <a:cs typeface="Times New Roman"/>
              </a:rPr>
              <a:t>decrease</a:t>
            </a:r>
            <a:r>
              <a:rPr lang="en-US" sz="2000" dirty="0">
                <a:latin typeface="Times New Roman"/>
                <a:cs typeface="Times New Roman"/>
              </a:rPr>
              <a:t> in </a:t>
            </a:r>
            <a:endParaRPr lang="en-US" sz="2000" dirty="0"/>
          </a:p>
          <a:p>
            <a:pPr>
              <a:lnSpc>
                <a:spcPct val="90000"/>
              </a:lnSpc>
              <a:buFont typeface="Marlett" pitchFamily="26" charset="0"/>
              <a:buNone/>
            </a:pPr>
            <a:r>
              <a:rPr lang="en-US" sz="2000" dirty="0">
                <a:latin typeface="Times New Roman"/>
                <a:cs typeface="Times New Roman"/>
              </a:rPr>
              <a:t>	 impurity.</a:t>
            </a:r>
            <a:br>
              <a:rPr lang="en-US" sz="2000" dirty="0">
                <a:latin typeface="Times New Roman"/>
                <a:cs typeface="Times New Roman"/>
              </a:rPr>
            </a:br>
            <a:endParaRPr lang="en-US" sz="2000" dirty="0"/>
          </a:p>
          <a:p>
            <a:pPr marL="457200" indent="-457200">
              <a:lnSpc>
                <a:spcPct val="90000"/>
              </a:lnSpc>
              <a:buFont typeface="+mj-lt"/>
              <a:buAutoNum type="arabicPeriod" startAt="2"/>
            </a:pPr>
            <a:r>
              <a:rPr lang="en-US" sz="2000" dirty="0"/>
              <a:t>C</a:t>
            </a:r>
            <a:r>
              <a:rPr lang="en-US" sz="2000" dirty="0">
                <a:latin typeface="Times New Roman"/>
                <a:cs typeface="Times New Roman"/>
              </a:rPr>
              <a:t>hoose the </a:t>
            </a:r>
            <a:r>
              <a:rPr lang="en-US" sz="2000" i="1" dirty="0">
                <a:solidFill>
                  <a:srgbClr val="0033CC"/>
                </a:solidFill>
                <a:latin typeface="Times New Roman"/>
                <a:cs typeface="Times New Roman"/>
              </a:rPr>
              <a:t>best </a:t>
            </a:r>
            <a:r>
              <a:rPr lang="en-US" sz="2000" i="1" dirty="0">
                <a:solidFill>
                  <a:srgbClr val="0033CC"/>
                </a:solidFill>
              </a:rPr>
              <a:t>partition</a:t>
            </a:r>
            <a:r>
              <a:rPr lang="en-US" sz="2000" i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among </a:t>
            </a:r>
            <a:r>
              <a:rPr lang="en-US" sz="2000" dirty="0"/>
              <a:t>all partitions</a:t>
            </a:r>
            <a:br>
              <a:rPr lang="en-US" sz="2000" dirty="0"/>
            </a:br>
            <a:r>
              <a:rPr lang="en-US" sz="2000" dirty="0"/>
              <a:t>and split the data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along that partition 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into </a:t>
            </a:r>
            <a:r>
              <a:rPr lang="en-US" sz="2000" i="1" dirty="0">
                <a:solidFill>
                  <a:srgbClr val="0033CC"/>
                </a:solidFill>
                <a:latin typeface="Times New Roman"/>
                <a:cs typeface="Times New Roman"/>
              </a:rPr>
              <a:t>two</a:t>
            </a:r>
            <a:r>
              <a:rPr lang="en-US" sz="2000" i="1" dirty="0">
                <a:solidFill>
                  <a:srgbClr val="0033CC"/>
                </a:solidFill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subsets.</a:t>
            </a:r>
            <a:br>
              <a:rPr lang="en-US" sz="2000" dirty="0">
                <a:latin typeface="Times New Roman"/>
                <a:cs typeface="Times New Roman"/>
              </a:rPr>
            </a:br>
            <a:endParaRPr lang="en-US" sz="2000" dirty="0"/>
          </a:p>
          <a:p>
            <a:pPr marL="457200" indent="-457200">
              <a:lnSpc>
                <a:spcPct val="90000"/>
              </a:lnSpc>
              <a:buFont typeface="+mj-lt"/>
              <a:buAutoNum type="arabicPeriod" startAt="2"/>
            </a:pPr>
            <a:r>
              <a:rPr lang="en-US" sz="2000" dirty="0"/>
              <a:t>R</a:t>
            </a:r>
            <a:r>
              <a:rPr lang="en-US" sz="2000" dirty="0">
                <a:latin typeface="Times New Roman"/>
                <a:cs typeface="Times New Roman"/>
              </a:rPr>
              <a:t>epeat 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1.</a:t>
            </a:r>
            <a:r>
              <a:rPr lang="en-US" sz="2000" dirty="0">
                <a:latin typeface="Times New Roman"/>
                <a:cs typeface="Times New Roman"/>
              </a:rPr>
              <a:t> and 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2.</a:t>
            </a:r>
            <a:r>
              <a:rPr lang="en-US" sz="2000" dirty="0">
                <a:latin typeface="Times New Roman"/>
                <a:cs typeface="Times New Roman"/>
              </a:rPr>
              <a:t> for each subset of data.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7C7E3-068B-9945-B9CF-6C877097B0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D75BFE-0219-5E4C-B5DE-5583449251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86BE4-AB62-114C-8F11-652B025B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039F196-A710-F249-848F-80442779F7DF}"/>
              </a:ext>
            </a:extLst>
          </p:cNvPr>
          <p:cNvGrpSpPr/>
          <p:nvPr/>
        </p:nvGrpSpPr>
        <p:grpSpPr>
          <a:xfrm>
            <a:off x="5283349" y="3384459"/>
            <a:ext cx="1932483" cy="1767901"/>
            <a:chOff x="5283349" y="3384459"/>
            <a:chExt cx="1932483" cy="17679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0F1C8BF-5E51-1A4D-8F8A-1ADD3CB7CB67}"/>
                    </a:ext>
                  </a:extLst>
                </p:cNvPr>
                <p:cNvSpPr txBox="1"/>
                <p:nvPr/>
              </p:nvSpPr>
              <p:spPr>
                <a:xfrm>
                  <a:off x="5795553" y="3384459"/>
                  <a:ext cx="724365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</m:sSub>
                    </m:oMath>
                  </a14:m>
                  <a:r>
                    <a:rPr lang="en-US" sz="2400" dirty="0"/>
                    <a:t> </a:t>
                  </a:r>
                </a:p>
                <a:p>
                  <a:pPr algn="ctr"/>
                  <a:r>
                    <a:rPr lang="en-US" dirty="0"/>
                    <a:t>577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80F1C8BF-5E51-1A4D-8F8A-1ADD3CB7C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553" y="3384459"/>
                  <a:ext cx="724365" cy="860748"/>
                </a:xfrm>
                <a:prstGeom prst="rect">
                  <a:avLst/>
                </a:prstGeom>
                <a:blipFill>
                  <a:blip r:embed="rId2"/>
                  <a:stretch>
                    <a:fillRect l="-7018" t="-4348" r="-12281" b="-14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AD050449-8B9B-8949-BC3D-B7A556EFE4A1}"/>
                </a:ext>
              </a:extLst>
            </p:cNvPr>
            <p:cNvGrpSpPr/>
            <p:nvPr/>
          </p:nvGrpSpPr>
          <p:grpSpPr>
            <a:xfrm>
              <a:off x="5283349" y="3722201"/>
              <a:ext cx="1932483" cy="1430159"/>
              <a:chOff x="4558257" y="4077320"/>
              <a:chExt cx="1932483" cy="143015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ACFF6D3D-A70B-E04F-BA31-A4538345B66D}"/>
                  </a:ext>
                </a:extLst>
              </p:cNvPr>
              <p:cNvGrpSpPr/>
              <p:nvPr/>
            </p:nvGrpSpPr>
            <p:grpSpPr>
              <a:xfrm>
                <a:off x="4558257" y="4077320"/>
                <a:ext cx="1932483" cy="989349"/>
                <a:chOff x="4558257" y="4077325"/>
                <a:chExt cx="1932483" cy="959370"/>
              </a:xfrm>
            </p:grpSpPr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64BD4D90-67B4-B74B-B5D5-790AB4416963}"/>
                    </a:ext>
                  </a:extLst>
                </p:cNvPr>
                <p:cNvCxnSpPr/>
                <p:nvPr/>
              </p:nvCxnSpPr>
              <p:spPr>
                <a:xfrm flipH="1" flipV="1">
                  <a:off x="4558257" y="4077325"/>
                  <a:ext cx="989351" cy="959370"/>
                </a:xfrm>
                <a:prstGeom prst="straightConnector1">
                  <a:avLst/>
                </a:prstGeom>
                <a:ln w="5715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915EA8C8-EDBB-5141-BE72-B8152C74AC3E}"/>
                    </a:ext>
                  </a:extLst>
                </p:cNvPr>
                <p:cNvCxnSpPr/>
                <p:nvPr/>
              </p:nvCxnSpPr>
              <p:spPr>
                <a:xfrm flipV="1">
                  <a:off x="5547608" y="4077325"/>
                  <a:ext cx="943132" cy="959370"/>
                </a:xfrm>
                <a:prstGeom prst="straightConnector1">
                  <a:avLst/>
                </a:prstGeom>
                <a:ln w="571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2104AB1-9449-9147-9BA7-33E3CEF62F9A}"/>
                  </a:ext>
                </a:extLst>
              </p:cNvPr>
              <p:cNvSpPr/>
              <p:nvPr/>
            </p:nvSpPr>
            <p:spPr>
              <a:xfrm>
                <a:off x="5086618" y="4564504"/>
                <a:ext cx="914400" cy="9429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&lt;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6A46DFF-C4FD-8B42-ABC8-274B2D7E2D2D}"/>
              </a:ext>
            </a:extLst>
          </p:cNvPr>
          <p:cNvGrpSpPr/>
          <p:nvPr/>
        </p:nvGrpSpPr>
        <p:grpSpPr>
          <a:xfrm>
            <a:off x="3581400" y="1376853"/>
            <a:ext cx="2590800" cy="2484011"/>
            <a:chOff x="5928837" y="1365159"/>
            <a:chExt cx="2590800" cy="2484011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85E816B-8B17-3A4E-81E7-88ACB1CAA1D2}"/>
                </a:ext>
              </a:extLst>
            </p:cNvPr>
            <p:cNvGrpSpPr/>
            <p:nvPr/>
          </p:nvGrpSpPr>
          <p:grpSpPr>
            <a:xfrm>
              <a:off x="6186090" y="2291312"/>
              <a:ext cx="2190713" cy="1557858"/>
              <a:chOff x="4398486" y="3964611"/>
              <a:chExt cx="2190713" cy="1557858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0915FA44-19C8-C543-AA47-544665DFF982}"/>
                  </a:ext>
                </a:extLst>
              </p:cNvPr>
              <p:cNvGrpSpPr/>
              <p:nvPr/>
            </p:nvGrpSpPr>
            <p:grpSpPr>
              <a:xfrm>
                <a:off x="4398486" y="3964611"/>
                <a:ext cx="2190713" cy="1102062"/>
                <a:chOff x="4398486" y="3968028"/>
                <a:chExt cx="2190713" cy="1068667"/>
              </a:xfrm>
            </p:grpSpPr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18B894E-9B39-FB4B-BB44-32A348D22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98486" y="3968028"/>
                  <a:ext cx="1149123" cy="1068667"/>
                </a:xfrm>
                <a:prstGeom prst="straightConnector1">
                  <a:avLst/>
                </a:prstGeom>
                <a:ln w="5715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B9026E94-B143-AF45-A2BA-573BBA18C319}"/>
                    </a:ext>
                  </a:extLst>
                </p:cNvPr>
                <p:cNvCxnSpPr/>
                <p:nvPr/>
              </p:nvCxnSpPr>
              <p:spPr>
                <a:xfrm flipV="1">
                  <a:off x="5646067" y="3968028"/>
                  <a:ext cx="943132" cy="959370"/>
                </a:xfrm>
                <a:prstGeom prst="straightConnector1">
                  <a:avLst/>
                </a:prstGeom>
                <a:ln w="571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5A888FA-45AB-FC4D-B417-F84C542241D8}"/>
                  </a:ext>
                </a:extLst>
              </p:cNvPr>
              <p:cNvSpPr/>
              <p:nvPr/>
            </p:nvSpPr>
            <p:spPr>
              <a:xfrm>
                <a:off x="5086618" y="4579494"/>
                <a:ext cx="914400" cy="9429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&lt;</a:t>
                </a:r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5368DA3-D20C-5D4A-9764-4E7117110782}"/>
                </a:ext>
              </a:extLst>
            </p:cNvPr>
            <p:cNvSpPr/>
            <p:nvPr/>
          </p:nvSpPr>
          <p:spPr>
            <a:xfrm>
              <a:off x="5928837" y="1378759"/>
              <a:ext cx="914400" cy="91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ggF</a:t>
              </a:r>
              <a:endParaRPr lang="en-US" sz="24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0.42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382564F-BA2B-DD46-91F8-47A6D380024F}"/>
                </a:ext>
              </a:extLst>
            </p:cNvPr>
            <p:cNvSpPr/>
            <p:nvPr/>
          </p:nvSpPr>
          <p:spPr>
            <a:xfrm>
              <a:off x="7605237" y="1365159"/>
              <a:ext cx="914400" cy="914400"/>
            </a:xfrm>
            <a:prstGeom prst="rect">
              <a:avLst/>
            </a:prstGeom>
            <a:solidFill>
              <a:srgbClr val="99C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VBF</a:t>
              </a:r>
              <a:endParaRPr lang="en-US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0.63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55BA5D8-CDCE-0B45-B7E2-A9DD3DF331C1}"/>
                    </a:ext>
                  </a:extLst>
                </p:cNvPr>
                <p:cNvSpPr txBox="1"/>
                <p:nvPr/>
              </p:nvSpPr>
              <p:spPr>
                <a:xfrm>
                  <a:off x="6843237" y="2121906"/>
                  <a:ext cx="1042144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</m:sSub>
                    </m:oMath>
                  </a14:m>
                  <a:r>
                    <a:rPr lang="en-US" sz="2400" dirty="0"/>
                    <a:t> </a:t>
                  </a:r>
                </a:p>
                <a:p>
                  <a:pPr algn="ctr"/>
                  <a:r>
                    <a:rPr lang="en-US" dirty="0"/>
                    <a:t>2.55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55BA5D8-CDCE-0B45-B7E2-A9DD3DF33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3237" y="2121906"/>
                  <a:ext cx="1042144" cy="860748"/>
                </a:xfrm>
                <a:prstGeom prst="rect">
                  <a:avLst/>
                </a:prstGeom>
                <a:blipFill>
                  <a:blip r:embed="rId3"/>
                  <a:stretch>
                    <a:fillRect t="-5882" r="-843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FC1A9F2-7A12-304C-9B0B-E08E00D84BBA}"/>
              </a:ext>
            </a:extLst>
          </p:cNvPr>
          <p:cNvGrpSpPr/>
          <p:nvPr/>
        </p:nvGrpSpPr>
        <p:grpSpPr>
          <a:xfrm>
            <a:off x="3801209" y="4114800"/>
            <a:ext cx="2218591" cy="2590800"/>
            <a:chOff x="3648809" y="4114800"/>
            <a:chExt cx="2218591" cy="25908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FEE923E-0EBA-C748-BCA5-638E9FCA3B26}"/>
                </a:ext>
              </a:extLst>
            </p:cNvPr>
            <p:cNvSpPr/>
            <p:nvPr/>
          </p:nvSpPr>
          <p:spPr>
            <a:xfrm>
              <a:off x="3648809" y="4114800"/>
              <a:ext cx="914400" cy="914400"/>
            </a:xfrm>
            <a:prstGeom prst="rect">
              <a:avLst/>
            </a:prstGeom>
            <a:solidFill>
              <a:srgbClr val="4734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ggF</a:t>
              </a:r>
              <a:endParaRPr lang="en-US" sz="24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0.34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AE3E6F7-A9FD-6947-844E-9B2A26C832C1}"/>
                </a:ext>
              </a:extLst>
            </p:cNvPr>
            <p:cNvGrpSpPr/>
            <p:nvPr/>
          </p:nvGrpSpPr>
          <p:grpSpPr>
            <a:xfrm>
              <a:off x="3725009" y="4946559"/>
              <a:ext cx="2142391" cy="1759041"/>
              <a:chOff x="3345767" y="4908459"/>
              <a:chExt cx="2142391" cy="1759041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E917DF40-92FF-C54A-AC87-878653CC69F2}"/>
                  </a:ext>
                </a:extLst>
              </p:cNvPr>
              <p:cNvGrpSpPr/>
              <p:nvPr/>
            </p:nvGrpSpPr>
            <p:grpSpPr>
              <a:xfrm>
                <a:off x="3345767" y="4996249"/>
                <a:ext cx="2142391" cy="1671251"/>
                <a:chOff x="4423199" y="3851218"/>
                <a:chExt cx="2142391" cy="1671251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434735C0-02CB-B54D-8E42-41505A7F101D}"/>
                    </a:ext>
                  </a:extLst>
                </p:cNvPr>
                <p:cNvGrpSpPr/>
                <p:nvPr/>
              </p:nvGrpSpPr>
              <p:grpSpPr>
                <a:xfrm>
                  <a:off x="4423199" y="3851218"/>
                  <a:ext cx="2142391" cy="1215460"/>
                  <a:chOff x="4423199" y="3858069"/>
                  <a:chExt cx="2142391" cy="1178628"/>
                </a:xfrm>
              </p:grpSpPr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9DFE05A-089E-AB41-B66B-1484A9A29B9C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423199" y="3888358"/>
                    <a:ext cx="1124412" cy="1148339"/>
                  </a:xfrm>
                  <a:prstGeom prst="straightConnector1">
                    <a:avLst/>
                  </a:prstGeom>
                  <a:ln w="5715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62A448C9-1EA0-0B40-9AD5-CBC755F7DD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26107" y="3858069"/>
                    <a:ext cx="1039483" cy="1103371"/>
                  </a:xfrm>
                  <a:prstGeom prst="straightConnector1">
                    <a:avLst/>
                  </a:prstGeom>
                  <a:ln w="5715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9B1E5F45-A228-5345-8360-AA3551C161E7}"/>
                    </a:ext>
                  </a:extLst>
                </p:cNvPr>
                <p:cNvSpPr/>
                <p:nvPr/>
              </p:nvSpPr>
              <p:spPr>
                <a:xfrm>
                  <a:off x="5086618" y="4579494"/>
                  <a:ext cx="914400" cy="94297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bg1"/>
                      </a:solidFill>
                    </a:rPr>
                    <a:t>&lt;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7C5ADA9E-BD3B-084E-8089-DBE9DD40D82B}"/>
                      </a:ext>
                    </a:extLst>
                  </p:cNvPr>
                  <p:cNvSpPr txBox="1"/>
                  <p:nvPr/>
                </p:nvSpPr>
                <p:spPr>
                  <a:xfrm>
                    <a:off x="4123148" y="4908459"/>
                    <a:ext cx="748410" cy="8607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  <a:p>
                    <a:pPr algn="ctr"/>
                    <a:r>
                      <a:rPr lang="en-US" dirty="0"/>
                      <a:t>300</a:t>
                    </a:r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7C5ADA9E-BD3B-084E-8089-DBE9DD40D8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3148" y="4908459"/>
                    <a:ext cx="748410" cy="86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169" b="-159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2E4BD7D-4ECE-BF4B-8DE8-27909E7965C7}"/>
              </a:ext>
            </a:extLst>
          </p:cNvPr>
          <p:cNvGrpSpPr/>
          <p:nvPr/>
        </p:nvGrpSpPr>
        <p:grpSpPr>
          <a:xfrm>
            <a:off x="6324600" y="1347193"/>
            <a:ext cx="2590800" cy="2508158"/>
            <a:chOff x="3652823" y="1295400"/>
            <a:chExt cx="2590800" cy="2508158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4D4BB82-7045-4440-B139-6D17F20EB38B}"/>
                </a:ext>
              </a:extLst>
            </p:cNvPr>
            <p:cNvSpPr/>
            <p:nvPr/>
          </p:nvSpPr>
          <p:spPr>
            <a:xfrm>
              <a:off x="5329223" y="1295400"/>
              <a:ext cx="914400" cy="9144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VBF</a:t>
              </a:r>
              <a:endParaRPr lang="en-US" sz="24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0.81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C8CA63C7-B37E-C34E-9BEF-A718FF781D8B}"/>
                    </a:ext>
                  </a:extLst>
                </p:cNvPr>
                <p:cNvSpPr txBox="1"/>
                <p:nvPr/>
              </p:nvSpPr>
              <p:spPr>
                <a:xfrm>
                  <a:off x="4515678" y="2051984"/>
                  <a:ext cx="1042145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</m:sSub>
                    </m:oMath>
                  </a14:m>
                  <a:r>
                    <a:rPr lang="en-US" sz="2400" dirty="0"/>
                    <a:t> </a:t>
                  </a:r>
                </a:p>
                <a:p>
                  <a:pPr algn="ctr"/>
                  <a:r>
                    <a:rPr lang="en-US" dirty="0"/>
                    <a:t>2.95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C8CA63C7-B37E-C34E-9BEF-A718FF781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678" y="2051984"/>
                  <a:ext cx="1042145" cy="860748"/>
                </a:xfrm>
                <a:prstGeom prst="rect">
                  <a:avLst/>
                </a:prstGeom>
                <a:blipFill>
                  <a:blip r:embed="rId5"/>
                  <a:stretch>
                    <a:fillRect t="-5882" r="-843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08E6246-0AB5-CD43-BE8D-CDF4125795C0}"/>
                </a:ext>
              </a:extLst>
            </p:cNvPr>
            <p:cNvCxnSpPr/>
            <p:nvPr/>
          </p:nvCxnSpPr>
          <p:spPr>
            <a:xfrm flipH="1" flipV="1">
              <a:off x="3816655" y="2238192"/>
              <a:ext cx="989351" cy="989349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3C7A3A08-5E81-CD42-8A2F-0DFF62963482}"/>
                </a:ext>
              </a:extLst>
            </p:cNvPr>
            <p:cNvCxnSpPr>
              <a:cxnSpLocks/>
              <a:stCxn id="121" idx="3"/>
            </p:cNvCxnSpPr>
            <p:nvPr/>
          </p:nvCxnSpPr>
          <p:spPr>
            <a:xfrm flipV="1">
              <a:off x="4538545" y="2208323"/>
              <a:ext cx="1367068" cy="145714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D3ED56B-54D1-494D-9AA0-AA24C5C0C21D}"/>
                </a:ext>
              </a:extLst>
            </p:cNvPr>
            <p:cNvSpPr/>
            <p:nvPr/>
          </p:nvSpPr>
          <p:spPr>
            <a:xfrm>
              <a:off x="3652823" y="1306707"/>
              <a:ext cx="914400" cy="914400"/>
            </a:xfrm>
            <a:prstGeom prst="rect">
              <a:avLst/>
            </a:prstGeom>
            <a:solidFill>
              <a:srgbClr val="4032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ggF</a:t>
              </a:r>
              <a:endParaRPr lang="en-US" sz="24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0.35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2B52E30-0758-C342-A94A-531B0C50EC37}"/>
                </a:ext>
              </a:extLst>
            </p:cNvPr>
            <p:cNvSpPr/>
            <p:nvPr/>
          </p:nvSpPr>
          <p:spPr>
            <a:xfrm>
              <a:off x="4404634" y="2860583"/>
              <a:ext cx="914400" cy="9429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&lt;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663575" y="1143000"/>
            <a:ext cx="2537874" cy="19389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Geometrically, a </a:t>
            </a:r>
          </a:p>
          <a:p>
            <a:r>
              <a:rPr lang="en-US" sz="2000" dirty="0"/>
              <a:t>decision </a:t>
            </a:r>
            <a:r>
              <a:rPr lang="en-US" sz="2000" b="0" dirty="0"/>
              <a:t>tree is </a:t>
            </a:r>
            <a:r>
              <a:rPr lang="en-US" sz="2000" dirty="0"/>
              <a:t>just a</a:t>
            </a:r>
            <a:r>
              <a:rPr lang="en-US" sz="2000" b="0" dirty="0"/>
              <a:t> </a:t>
            </a:r>
          </a:p>
          <a:p>
            <a:r>
              <a:rPr lang="en-US" sz="2000" i="1" dirty="0">
                <a:solidFill>
                  <a:srgbClr val="0033CC"/>
                </a:solidFill>
              </a:rPr>
              <a:t>d</a:t>
            </a:r>
            <a:r>
              <a:rPr lang="en-US" sz="2000" b="0" i="1" dirty="0">
                <a:solidFill>
                  <a:srgbClr val="0033CC"/>
                </a:solidFill>
              </a:rPr>
              <a:t>-dimensional </a:t>
            </a:r>
          </a:p>
          <a:p>
            <a:r>
              <a:rPr lang="en-US" sz="2000" b="0" dirty="0"/>
              <a:t>histogram in which the</a:t>
            </a:r>
            <a:endParaRPr lang="en-US" sz="2000" dirty="0"/>
          </a:p>
          <a:p>
            <a:r>
              <a:rPr lang="en-US" sz="2000" dirty="0"/>
              <a:t>bins are created </a:t>
            </a:r>
          </a:p>
          <a:p>
            <a:r>
              <a:rPr lang="en-US" sz="2000" b="0" i="1" dirty="0">
                <a:solidFill>
                  <a:srgbClr val="0033CC"/>
                </a:solidFill>
              </a:rPr>
              <a:t>recursively</a:t>
            </a:r>
            <a:r>
              <a:rPr lang="en-US" sz="2000" b="0" dirty="0"/>
              <a:t>.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663575" y="430342"/>
            <a:ext cx="7772400" cy="838200"/>
          </a:xfrm>
        </p:spPr>
        <p:txBody>
          <a:bodyPr/>
          <a:lstStyle/>
          <a:p>
            <a:br>
              <a:rPr lang="en-US" dirty="0">
                <a:solidFill>
                  <a:srgbClr val="0033CC"/>
                </a:solidFill>
              </a:rPr>
            </a:b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B2DBD-3BA4-0B49-9443-163FAD366A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75B39C7-D2B5-7240-8251-53AAF7481C3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6FD847B1-3D8A-CD4D-824B-74F1759CE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/>
                <a:ea typeface="ＭＳ Ｐゴシック" pitchFamily="-109" charset="-128"/>
                <a:cs typeface="Times New Roman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9pPr>
          </a:lstStyle>
          <a:p>
            <a:r>
              <a:rPr lang="en-US" kern="0"/>
              <a:t>Decision Trees</a:t>
            </a:r>
            <a:endParaRPr lang="en-US" kern="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CABEDA0-06C8-C74C-925B-57D88B9CF85B}"/>
              </a:ext>
            </a:extLst>
          </p:cNvPr>
          <p:cNvGrpSpPr/>
          <p:nvPr/>
        </p:nvGrpSpPr>
        <p:grpSpPr>
          <a:xfrm>
            <a:off x="3581400" y="1347193"/>
            <a:ext cx="5334000" cy="5358407"/>
            <a:chOff x="3581400" y="1347193"/>
            <a:chExt cx="5334000" cy="535840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81A8EAA-5E3C-7F40-9C14-1399820D4CAD}"/>
                </a:ext>
              </a:extLst>
            </p:cNvPr>
            <p:cNvGrpSpPr/>
            <p:nvPr/>
          </p:nvGrpSpPr>
          <p:grpSpPr>
            <a:xfrm>
              <a:off x="5283349" y="3384459"/>
              <a:ext cx="1932483" cy="1767901"/>
              <a:chOff x="5283349" y="3384459"/>
              <a:chExt cx="1932483" cy="17679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95009E99-1BE1-084E-A782-9949B3C944C2}"/>
                      </a:ext>
                    </a:extLst>
                  </p:cNvPr>
                  <p:cNvSpPr txBox="1"/>
                  <p:nvPr/>
                </p:nvSpPr>
                <p:spPr>
                  <a:xfrm>
                    <a:off x="5795553" y="3384459"/>
                    <a:ext cx="724365" cy="8607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</a:t>
                    </a:r>
                  </a:p>
                  <a:p>
                    <a:pPr algn="ctr"/>
                    <a:r>
                      <a:rPr lang="en-US" dirty="0"/>
                      <a:t>577</a:t>
                    </a:r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95009E99-1BE1-084E-A782-9949B3C944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5553" y="3384459"/>
                    <a:ext cx="724365" cy="86074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7018" t="-4348" r="-12281" b="-144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A6F2342-A462-7745-B089-D9EC3F0951B4}"/>
                  </a:ext>
                </a:extLst>
              </p:cNvPr>
              <p:cNvGrpSpPr/>
              <p:nvPr/>
            </p:nvGrpSpPr>
            <p:grpSpPr>
              <a:xfrm>
                <a:off x="5283349" y="3722201"/>
                <a:ext cx="1932483" cy="1430159"/>
                <a:chOff x="4558257" y="4077320"/>
                <a:chExt cx="1932483" cy="1430159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1DEB253-BAD8-E344-BC1B-B0F00ECF3D08}"/>
                    </a:ext>
                  </a:extLst>
                </p:cNvPr>
                <p:cNvGrpSpPr/>
                <p:nvPr/>
              </p:nvGrpSpPr>
              <p:grpSpPr>
                <a:xfrm>
                  <a:off x="4558257" y="4077320"/>
                  <a:ext cx="1932483" cy="989349"/>
                  <a:chOff x="4558257" y="4077325"/>
                  <a:chExt cx="1932483" cy="959370"/>
                </a:xfrm>
              </p:grpSpPr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9F160F08-2F8F-5541-8E49-D48C2C62423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558257" y="4077325"/>
                    <a:ext cx="989351" cy="959370"/>
                  </a:xfrm>
                  <a:prstGeom prst="straightConnector1">
                    <a:avLst/>
                  </a:prstGeom>
                  <a:ln w="5715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>
                    <a:extLst>
                      <a:ext uri="{FF2B5EF4-FFF2-40B4-BE49-F238E27FC236}">
                        <a16:creationId xmlns:a16="http://schemas.microsoft.com/office/drawing/2014/main" id="{DC542BD0-C9F4-4441-9182-333B133DC11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547608" y="4077325"/>
                    <a:ext cx="943132" cy="959370"/>
                  </a:xfrm>
                  <a:prstGeom prst="straightConnector1">
                    <a:avLst/>
                  </a:prstGeom>
                  <a:ln w="5715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952638F-EEB2-214E-B176-6D80858C005D}"/>
                    </a:ext>
                  </a:extLst>
                </p:cNvPr>
                <p:cNvSpPr/>
                <p:nvPr/>
              </p:nvSpPr>
              <p:spPr>
                <a:xfrm>
                  <a:off x="5086618" y="4564504"/>
                  <a:ext cx="914400" cy="94297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&lt;</a:t>
                  </a: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F7ACCA0-A447-1B49-8254-FD78FD7BC61E}"/>
                </a:ext>
              </a:extLst>
            </p:cNvPr>
            <p:cNvGrpSpPr/>
            <p:nvPr/>
          </p:nvGrpSpPr>
          <p:grpSpPr>
            <a:xfrm>
              <a:off x="3581400" y="1376853"/>
              <a:ext cx="2590800" cy="2484011"/>
              <a:chOff x="5928837" y="1365159"/>
              <a:chExt cx="2590800" cy="2484011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7DF577FE-8A2F-5D4C-831D-F767B6CF1DBA}"/>
                  </a:ext>
                </a:extLst>
              </p:cNvPr>
              <p:cNvGrpSpPr/>
              <p:nvPr/>
            </p:nvGrpSpPr>
            <p:grpSpPr>
              <a:xfrm>
                <a:off x="6186090" y="2291312"/>
                <a:ext cx="2190713" cy="1557858"/>
                <a:chOff x="4398486" y="3964611"/>
                <a:chExt cx="2190713" cy="1557858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1AF20AE2-5741-7242-98DE-A5CE4B4C02F9}"/>
                    </a:ext>
                  </a:extLst>
                </p:cNvPr>
                <p:cNvGrpSpPr/>
                <p:nvPr/>
              </p:nvGrpSpPr>
              <p:grpSpPr>
                <a:xfrm>
                  <a:off x="4398486" y="3964611"/>
                  <a:ext cx="2190713" cy="1102062"/>
                  <a:chOff x="4398486" y="3968028"/>
                  <a:chExt cx="2190713" cy="1068667"/>
                </a:xfrm>
              </p:grpSpPr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9CCA42AF-65B4-9249-8143-0EF7AE2ED1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398486" y="3968028"/>
                    <a:ext cx="1149123" cy="1068667"/>
                  </a:xfrm>
                  <a:prstGeom prst="straightConnector1">
                    <a:avLst/>
                  </a:prstGeom>
                  <a:ln w="5715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A998903F-E128-CA4D-8472-AC4601B00BF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646067" y="3968028"/>
                    <a:ext cx="943132" cy="959370"/>
                  </a:xfrm>
                  <a:prstGeom prst="straightConnector1">
                    <a:avLst/>
                  </a:prstGeom>
                  <a:ln w="5715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3E64A19-C2F2-3749-925A-BBD8D3C2B0C2}"/>
                    </a:ext>
                  </a:extLst>
                </p:cNvPr>
                <p:cNvSpPr/>
                <p:nvPr/>
              </p:nvSpPr>
              <p:spPr>
                <a:xfrm>
                  <a:off x="5086618" y="4579494"/>
                  <a:ext cx="914400" cy="94297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&lt;</a:t>
                  </a:r>
                </a:p>
              </p:txBody>
            </p:sp>
          </p:grp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01091EB-1D77-EC4E-98DC-4826798BF3AE}"/>
                  </a:ext>
                </a:extLst>
              </p:cNvPr>
              <p:cNvSpPr/>
              <p:nvPr/>
            </p:nvSpPr>
            <p:spPr>
              <a:xfrm>
                <a:off x="5928837" y="1378759"/>
                <a:ext cx="914400" cy="9144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ggF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0.42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4FB846C-A713-D142-A138-8577193034B5}"/>
                  </a:ext>
                </a:extLst>
              </p:cNvPr>
              <p:cNvSpPr/>
              <p:nvPr/>
            </p:nvSpPr>
            <p:spPr>
              <a:xfrm>
                <a:off x="7605237" y="1365159"/>
                <a:ext cx="914400" cy="914400"/>
              </a:xfrm>
              <a:prstGeom prst="rect">
                <a:avLst/>
              </a:prstGeom>
              <a:solidFill>
                <a:srgbClr val="98CA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VBF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0.63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C311C51E-356D-564A-BAB1-0B1BB1D33AF7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237" y="2121906"/>
                    <a:ext cx="1042144" cy="8607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</a:t>
                    </a:r>
                  </a:p>
                  <a:p>
                    <a:pPr algn="ctr"/>
                    <a:r>
                      <a:rPr lang="en-US" dirty="0"/>
                      <a:t>2.55</a:t>
                    </a:r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C311C51E-356D-564A-BAB1-0B1BB1D33A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237" y="2121906"/>
                    <a:ext cx="1042144" cy="86074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882" r="-8434" b="-147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C2DE57D-1673-8348-AC54-E1651A3DE74B}"/>
                </a:ext>
              </a:extLst>
            </p:cNvPr>
            <p:cNvGrpSpPr/>
            <p:nvPr/>
          </p:nvGrpSpPr>
          <p:grpSpPr>
            <a:xfrm>
              <a:off x="3801209" y="4114800"/>
              <a:ext cx="2218591" cy="2590800"/>
              <a:chOff x="3648809" y="4114800"/>
              <a:chExt cx="2218591" cy="259080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769310B-0530-954B-93DB-009121FFEBF1}"/>
                  </a:ext>
                </a:extLst>
              </p:cNvPr>
              <p:cNvSpPr/>
              <p:nvPr/>
            </p:nvSpPr>
            <p:spPr>
              <a:xfrm>
                <a:off x="3648809" y="4114800"/>
                <a:ext cx="914400" cy="914400"/>
              </a:xfrm>
              <a:prstGeom prst="rect">
                <a:avLst/>
              </a:prstGeom>
              <a:solidFill>
                <a:srgbClr val="4734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ggF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0.34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C0F7D5D-DFBF-3848-9472-6F29A3328449}"/>
                  </a:ext>
                </a:extLst>
              </p:cNvPr>
              <p:cNvGrpSpPr/>
              <p:nvPr/>
            </p:nvGrpSpPr>
            <p:grpSpPr>
              <a:xfrm>
                <a:off x="3725009" y="4946559"/>
                <a:ext cx="2142391" cy="1759041"/>
                <a:chOff x="3345767" y="4908459"/>
                <a:chExt cx="2142391" cy="1759041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EE341DAA-3FC1-B142-81F0-C7012F40D27B}"/>
                    </a:ext>
                  </a:extLst>
                </p:cNvPr>
                <p:cNvGrpSpPr/>
                <p:nvPr/>
              </p:nvGrpSpPr>
              <p:grpSpPr>
                <a:xfrm>
                  <a:off x="3345767" y="4996249"/>
                  <a:ext cx="2142391" cy="1671251"/>
                  <a:chOff x="4423199" y="3851218"/>
                  <a:chExt cx="2142391" cy="1671251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D57B031D-8D3E-3F47-8E98-19D30E641234}"/>
                      </a:ext>
                    </a:extLst>
                  </p:cNvPr>
                  <p:cNvGrpSpPr/>
                  <p:nvPr/>
                </p:nvGrpSpPr>
                <p:grpSpPr>
                  <a:xfrm>
                    <a:off x="4423199" y="3851218"/>
                    <a:ext cx="2142391" cy="1215460"/>
                    <a:chOff x="4423199" y="3858069"/>
                    <a:chExt cx="2142391" cy="1178628"/>
                  </a:xfrm>
                </p:grpSpPr>
                <p:cxnSp>
                  <p:nvCxnSpPr>
                    <p:cNvPr id="78" name="Straight Arrow Connector 77">
                      <a:extLst>
                        <a:ext uri="{FF2B5EF4-FFF2-40B4-BE49-F238E27FC236}">
                          <a16:creationId xmlns:a16="http://schemas.microsoft.com/office/drawing/2014/main" id="{6495D90C-B82C-794F-B5D3-A18A5732AF36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4423199" y="3888358"/>
                      <a:ext cx="1124412" cy="1148339"/>
                    </a:xfrm>
                    <a:prstGeom prst="straightConnector1">
                      <a:avLst/>
                    </a:prstGeom>
                    <a:ln w="57150">
                      <a:solidFill>
                        <a:srgbClr val="7030A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Arrow Connector 78">
                      <a:extLst>
                        <a:ext uri="{FF2B5EF4-FFF2-40B4-BE49-F238E27FC236}">
                          <a16:creationId xmlns:a16="http://schemas.microsoft.com/office/drawing/2014/main" id="{9A1B729E-E7B7-2649-B7E3-758DBE7F3E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526107" y="3858069"/>
                      <a:ext cx="1039483" cy="1103371"/>
                    </a:xfrm>
                    <a:prstGeom prst="straightConnector1">
                      <a:avLst/>
                    </a:prstGeom>
                    <a:ln w="57150">
                      <a:solidFill>
                        <a:schemeClr val="accent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526BC7A-B8EE-704B-84B7-F0900E812C69}"/>
                      </a:ext>
                    </a:extLst>
                  </p:cNvPr>
                  <p:cNvSpPr/>
                  <p:nvPr/>
                </p:nvSpPr>
                <p:spPr>
                  <a:xfrm>
                    <a:off x="5086618" y="4579494"/>
                    <a:ext cx="914400" cy="94297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b="1" dirty="0">
                        <a:solidFill>
                          <a:schemeClr val="bg1"/>
                        </a:solidFill>
                      </a:rPr>
                      <a:t>&lt;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95CB891D-8F5D-D447-9E99-D2A7B93B50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23148" y="4908459"/>
                      <a:ext cx="748410" cy="8607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  <a:p>
                      <a:pPr algn="ctr"/>
                      <a:r>
                        <a:rPr lang="en-US" dirty="0"/>
                        <a:t>300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95CB891D-8F5D-D447-9E99-D2A7B93B50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23148" y="4908459"/>
                      <a:ext cx="748410" cy="86074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0169" b="-159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9869B52-259B-CB49-9F63-D61D601CB604}"/>
                </a:ext>
              </a:extLst>
            </p:cNvPr>
            <p:cNvGrpSpPr/>
            <p:nvPr/>
          </p:nvGrpSpPr>
          <p:grpSpPr>
            <a:xfrm>
              <a:off x="6324600" y="1347193"/>
              <a:ext cx="2590800" cy="2508158"/>
              <a:chOff x="3652823" y="1295400"/>
              <a:chExt cx="2590800" cy="250815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193F11A-FFA7-5E40-AF54-34A75A447EFE}"/>
                  </a:ext>
                </a:extLst>
              </p:cNvPr>
              <p:cNvSpPr/>
              <p:nvPr/>
            </p:nvSpPr>
            <p:spPr>
              <a:xfrm>
                <a:off x="5329223" y="1295400"/>
                <a:ext cx="914400" cy="9144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VBF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0.81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63B2545-786C-AA4A-828B-38200F776A24}"/>
                      </a:ext>
                    </a:extLst>
                  </p:cNvPr>
                  <p:cNvSpPr txBox="1"/>
                  <p:nvPr/>
                </p:nvSpPr>
                <p:spPr>
                  <a:xfrm>
                    <a:off x="4515678" y="2051984"/>
                    <a:ext cx="1042145" cy="8607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</m:oMath>
                    </a14:m>
                    <a:r>
                      <a:rPr lang="en-US" sz="2400" dirty="0"/>
                      <a:t> </a:t>
                    </a:r>
                  </a:p>
                  <a:p>
                    <a:pPr algn="ctr"/>
                    <a:r>
                      <a:rPr lang="en-US" dirty="0"/>
                      <a:t>2.95</a:t>
                    </a:r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63B2545-786C-AA4A-828B-38200F776A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5678" y="2051984"/>
                    <a:ext cx="1042145" cy="8607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882" r="-8434" b="-147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186166-55A5-5B41-9486-4E4827BFE02E}"/>
                  </a:ext>
                </a:extLst>
              </p:cNvPr>
              <p:cNvCxnSpPr/>
              <p:nvPr/>
            </p:nvCxnSpPr>
            <p:spPr>
              <a:xfrm flipH="1" flipV="1">
                <a:off x="3816655" y="2238192"/>
                <a:ext cx="989351" cy="989349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F8162A9-B9F6-2C4E-8217-0EC0669922C8}"/>
                  </a:ext>
                </a:extLst>
              </p:cNvPr>
              <p:cNvCxnSpPr>
                <a:cxnSpLocks/>
                <a:stCxn id="71" idx="3"/>
              </p:cNvCxnSpPr>
              <p:nvPr/>
            </p:nvCxnSpPr>
            <p:spPr>
              <a:xfrm flipV="1">
                <a:off x="4538545" y="2208323"/>
                <a:ext cx="1367068" cy="1457140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DE11B47-4689-364C-98BD-78F366ADC4E3}"/>
                  </a:ext>
                </a:extLst>
              </p:cNvPr>
              <p:cNvSpPr/>
              <p:nvPr/>
            </p:nvSpPr>
            <p:spPr>
              <a:xfrm>
                <a:off x="3652823" y="1306707"/>
                <a:ext cx="914400" cy="914400"/>
              </a:xfrm>
              <a:prstGeom prst="rect">
                <a:avLst/>
              </a:prstGeom>
              <a:solidFill>
                <a:srgbClr val="4032A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ggF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0.35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90A1C1C-E182-3542-B988-09340ED23BEF}"/>
                  </a:ext>
                </a:extLst>
              </p:cNvPr>
              <p:cNvSpPr/>
              <p:nvPr/>
            </p:nvSpPr>
            <p:spPr>
              <a:xfrm>
                <a:off x="4404634" y="2860583"/>
                <a:ext cx="914400" cy="9429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&lt;</a:t>
                </a:r>
              </a:p>
            </p:txBody>
          </p:sp>
        </p:grp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E4A05E99-2436-BA47-A70E-B2916D9D2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18" y="3124200"/>
            <a:ext cx="3449271" cy="32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57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6C3F-CBAD-5243-93CB-3F4DD896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24902-0662-334D-9DC8-6191F9C6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	Unfortunately, decision trees are </a:t>
            </a:r>
            <a:r>
              <a:rPr lang="en-US" sz="2400" i="1" dirty="0">
                <a:solidFill>
                  <a:srgbClr val="0033CC"/>
                </a:solidFill>
              </a:rPr>
              <a:t>unstable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B586E-7DB4-7847-B889-4EF910E62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2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Outline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447800"/>
            <a:ext cx="7772400" cy="4648200"/>
          </a:xfrm>
        </p:spPr>
        <p:txBody>
          <a:bodyPr/>
          <a:lstStyle/>
          <a:p>
            <a:r>
              <a:rPr lang="en-US" sz="2400" dirty="0">
                <a:latin typeface="Times New Roman" charset="0"/>
                <a:ea typeface="ＭＳ Ｐゴシック" charset="-128"/>
                <a:cs typeface="ＭＳ Ｐゴシック" charset="-128"/>
              </a:rPr>
              <a:t>Introduction</a:t>
            </a:r>
          </a:p>
          <a:p>
            <a:r>
              <a:rPr lang="en-US" sz="2400" dirty="0">
                <a:latin typeface="Times New Roman" charset="0"/>
                <a:ea typeface="ＭＳ Ｐゴシック" charset="-128"/>
                <a:cs typeface="ＭＳ Ｐゴシック" charset="-128"/>
              </a:rPr>
              <a:t>Decision Trees</a:t>
            </a:r>
          </a:p>
          <a:p>
            <a:r>
              <a:rPr lang="en-US" sz="2400" dirty="0">
                <a:latin typeface="Times New Roman" charset="0"/>
                <a:ea typeface="ＭＳ Ｐゴシック" charset="-128"/>
                <a:cs typeface="ＭＳ Ｐゴシック" charset="-128"/>
              </a:rPr>
              <a:t>Neural Networks</a:t>
            </a:r>
          </a:p>
          <a:p>
            <a:r>
              <a:rPr lang="en-US" sz="2400" dirty="0">
                <a:latin typeface="Times New Roman" charset="0"/>
                <a:ea typeface="ＭＳ Ｐゴシック" charset="-128"/>
                <a:cs typeface="ＭＳ Ｐゴシック" charset="-128"/>
              </a:rPr>
              <a:t>The Future of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8AB2F-7080-C44D-A2B9-8C4C81AA8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89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512" y="4267200"/>
            <a:ext cx="5323332" cy="203180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838200"/>
          </a:xfrm>
        </p:spPr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Boosted Decision Trees: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AdaBoost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In </a:t>
                </a:r>
                <a:r>
                  <a:rPr lang="en-US" dirty="0">
                    <a:solidFill>
                      <a:srgbClr val="0033CC"/>
                    </a:solidFill>
                  </a:rPr>
                  <a:t>1997</a:t>
                </a:r>
                <a:r>
                  <a:rPr lang="en-US" dirty="0"/>
                  <a:t>, AT&amp;T researchers Freund and </a:t>
                </a:r>
                <a:r>
                  <a:rPr lang="en-US" dirty="0" err="1"/>
                  <a:t>Schapire</a:t>
                </a:r>
                <a:r>
                  <a:rPr lang="en-US" dirty="0"/>
                  <a:t> [Journal of Computer and  Sys. Sci. </a:t>
                </a:r>
                <a:r>
                  <a:rPr lang="en-US" b="1" dirty="0"/>
                  <a:t>55</a:t>
                </a:r>
                <a:r>
                  <a:rPr lang="en-US" dirty="0"/>
                  <a:t> (1), 119 (1997)] published an algorithm that produced highly effective classifiers by combining many mediocre ones! 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Their algorithm, called </a:t>
                </a:r>
                <a:r>
                  <a:rPr lang="en-US" dirty="0">
                    <a:solidFill>
                      <a:srgbClr val="0033CC"/>
                    </a:solidFill>
                  </a:rPr>
                  <a:t>AdaBoost</a:t>
                </a:r>
                <a:r>
                  <a:rPr lang="en-US" dirty="0"/>
                  <a:t>, was the first successful method to </a:t>
                </a:r>
                <a:r>
                  <a:rPr lang="en-US" i="1" dirty="0">
                    <a:solidFill>
                      <a:srgbClr val="0033CC"/>
                    </a:solidFill>
                  </a:rPr>
                  <a:t>boost</a:t>
                </a:r>
                <a:r>
                  <a:rPr lang="en-US" dirty="0"/>
                  <a:t> (i.e., enhance) the performance of poorly performing classifiers by </a:t>
                </a:r>
                <a:r>
                  <a:rPr lang="en-US" i="1" dirty="0">
                    <a:solidFill>
                      <a:srgbClr val="0033CC"/>
                    </a:solidFill>
                  </a:rPr>
                  <a:t>averaging</a:t>
                </a:r>
                <a:r>
                  <a:rPr lang="en-US" dirty="0"/>
                  <a:t> their outputs: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T</a:t>
                </a:r>
                <a:r>
                  <a:rPr lang="en-US" dirty="0"/>
                  <a:t> = tree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9" t="-789" r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144C0-B26E-2049-BAF5-711F08934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D2422B-3C4C-2C4F-AAAC-2F32C5F914BA}" type="slidenum">
              <a:rPr lang="en-US"/>
              <a:pPr/>
              <a:t>21</a:t>
            </a:fld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1295400"/>
            <a:ext cx="7899400" cy="4819650"/>
          </a:xfrm>
          <a:noFill/>
          <a:ln/>
        </p:spPr>
        <p:txBody>
          <a:bodyPr/>
          <a:lstStyle/>
          <a:p>
            <a:pPr marL="514350" indent="-457200">
              <a:buFont typeface="Marlett" pitchFamily="26" charset="0"/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33CC"/>
                </a:solidFill>
              </a:rPr>
              <a:t>AdaBoost</a:t>
            </a:r>
            <a:r>
              <a:rPr lang="en-US" dirty="0"/>
              <a:t> algorithm of Freund and </a:t>
            </a:r>
            <a:r>
              <a:rPr lang="en-US" dirty="0" err="1"/>
              <a:t>Schapire</a:t>
            </a:r>
            <a:r>
              <a:rPr lang="en-US" dirty="0"/>
              <a:t> uses decision trees </a:t>
            </a:r>
            <a:r>
              <a:rPr lang="en-US" i="1" dirty="0">
                <a:ea typeface="Times New Roman" pitchFamily="26" charset="0"/>
                <a:cs typeface="Times New Roman" pitchFamily="26" charset="0"/>
              </a:rPr>
              <a:t>f 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(</a:t>
            </a:r>
            <a:r>
              <a:rPr lang="en-US" i="1" dirty="0">
                <a:ea typeface="Times New Roman" pitchFamily="26" charset="0"/>
                <a:cs typeface="Times New Roman" pitchFamily="26" charset="0"/>
              </a:rPr>
              <a:t>x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, </a:t>
            </a:r>
            <a:r>
              <a:rPr lang="en-US" b="1" i="1" dirty="0">
                <a:solidFill>
                  <a:srgbClr val="0000FF"/>
                </a:solidFill>
                <a:ea typeface="Times New Roman" pitchFamily="26" charset="0"/>
                <a:cs typeface="Times New Roman" pitchFamily="26" charset="0"/>
              </a:rPr>
              <a:t>w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) with weights</a:t>
            </a:r>
            <a:r>
              <a:rPr lang="en-US" dirty="0"/>
              <a:t> </a:t>
            </a:r>
            <a:r>
              <a:rPr lang="en-US" b="1" i="1" dirty="0">
                <a:solidFill>
                  <a:srgbClr val="0000FF"/>
                </a:solidFill>
                <a:ea typeface="Times New Roman" pitchFamily="26" charset="0"/>
                <a:cs typeface="Times New Roman" pitchFamily="26" charset="0"/>
              </a:rPr>
              <a:t>w </a:t>
            </a:r>
            <a:r>
              <a:rPr lang="en-US" dirty="0"/>
              <a:t>assigned to each object to be classified, and each assigned a target value of either </a:t>
            </a:r>
            <a:r>
              <a:rPr lang="en-US" b="1" i="1" dirty="0">
                <a:solidFill>
                  <a:srgbClr val="0033CC"/>
                </a:solidFill>
              </a:rPr>
              <a:t>y</a:t>
            </a:r>
            <a:r>
              <a:rPr lang="en-US" b="1" dirty="0">
                <a:solidFill>
                  <a:srgbClr val="0033CC"/>
                </a:solidFill>
              </a:rPr>
              <a:t> = +1</a:t>
            </a:r>
            <a:r>
              <a:rPr lang="en-US" dirty="0"/>
              <a:t>, or </a:t>
            </a:r>
            <a:r>
              <a:rPr lang="en-US" b="1" dirty="0">
                <a:solidFill>
                  <a:srgbClr val="0033CC"/>
                </a:solidFill>
              </a:rPr>
              <a:t>–1</a:t>
            </a:r>
            <a:r>
              <a:rPr lang="en-US" dirty="0"/>
              <a:t>, e.g., +1 for signal, –1 for background.</a:t>
            </a:r>
          </a:p>
          <a:p>
            <a:pPr marL="514350" indent="-457200">
              <a:buFont typeface="Marlett" pitchFamily="26" charset="0"/>
              <a:buNone/>
            </a:pPr>
            <a:endParaRPr lang="en-US" dirty="0"/>
          </a:p>
          <a:p>
            <a:pPr marL="514350" indent="-457200">
              <a:buFont typeface="Marlett" pitchFamily="26" charset="0"/>
              <a:buNone/>
            </a:pPr>
            <a:r>
              <a:rPr lang="en-US" dirty="0"/>
              <a:t>The value assigned to each leaf of </a:t>
            </a:r>
            <a:r>
              <a:rPr lang="en-US" i="1" dirty="0">
                <a:ea typeface="Times New Roman" pitchFamily="26" charset="0"/>
                <a:cs typeface="Times New Roman" pitchFamily="26" charset="0"/>
              </a:rPr>
              <a:t>f 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(</a:t>
            </a:r>
            <a:r>
              <a:rPr lang="en-US" i="1" dirty="0">
                <a:ea typeface="Times New Roman" pitchFamily="26" charset="0"/>
                <a:cs typeface="Times New Roman" pitchFamily="26" charset="0"/>
              </a:rPr>
              <a:t>x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, </a:t>
            </a:r>
            <a:r>
              <a:rPr lang="en-US" b="1" i="1" dirty="0">
                <a:solidFill>
                  <a:srgbClr val="0000FF"/>
                </a:solidFill>
                <a:ea typeface="Times New Roman" pitchFamily="26" charset="0"/>
                <a:cs typeface="Times New Roman" pitchFamily="26" charset="0"/>
              </a:rPr>
              <a:t>w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) </a:t>
            </a:r>
            <a:r>
              <a:rPr lang="en-US" dirty="0"/>
              <a:t>is also ±1. </a:t>
            </a:r>
          </a:p>
          <a:p>
            <a:pPr marL="514350" indent="-457200">
              <a:buFont typeface="Marlett" pitchFamily="26" charset="0"/>
              <a:buNone/>
            </a:pPr>
            <a:endParaRPr lang="en-US" dirty="0"/>
          </a:p>
          <a:p>
            <a:pPr marL="514350" indent="-457200">
              <a:buFont typeface="Marlett" pitchFamily="26" charset="0"/>
              <a:buNone/>
            </a:pPr>
            <a:r>
              <a:rPr lang="en-US" dirty="0"/>
              <a:t>Consequently, for object </a:t>
            </a:r>
            <a:r>
              <a:rPr lang="en-US" b="1" i="1" dirty="0">
                <a:solidFill>
                  <a:srgbClr val="0000FF"/>
                </a:solidFill>
              </a:rPr>
              <a:t>n</a:t>
            </a:r>
            <a:r>
              <a:rPr lang="en-US" dirty="0"/>
              <a:t>, associated with values (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pPr marL="514350" indent="-457200">
              <a:buFont typeface="Marlett" pitchFamily="26" charset="0"/>
              <a:buNone/>
            </a:pPr>
            <a:r>
              <a:rPr lang="en-US" i="1" dirty="0">
                <a:ea typeface="Times New Roman" pitchFamily="26" charset="0"/>
                <a:cs typeface="Times New Roman" pitchFamily="26" charset="0"/>
              </a:rPr>
              <a:t>		f 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, </a:t>
            </a:r>
            <a:r>
              <a:rPr lang="en-US" b="1" i="1" dirty="0">
                <a:solidFill>
                  <a:srgbClr val="0033CC"/>
                </a:solidFill>
                <a:ea typeface="Times New Roman" pitchFamily="26" charset="0"/>
                <a:cs typeface="Times New Roman" pitchFamily="26" charset="0"/>
              </a:rPr>
              <a:t>w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) </a:t>
            </a:r>
            <a:r>
              <a:rPr lang="en-US" i="1" dirty="0" err="1">
                <a:ea typeface="Times New Roman" pitchFamily="26" charset="0"/>
                <a:cs typeface="Times New Roman" pitchFamily="26" charset="0"/>
              </a:rPr>
              <a:t>y</a:t>
            </a:r>
            <a:r>
              <a:rPr lang="en-US" i="1" baseline="-25000" dirty="0" err="1">
                <a:ea typeface="Times New Roman" pitchFamily="26" charset="0"/>
                <a:cs typeface="Times New Roman" pitchFamily="26" charset="0"/>
              </a:rPr>
              <a:t>n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 &gt; 0		for a correct classification		</a:t>
            </a:r>
            <a:r>
              <a:rPr lang="en-US" i="1" dirty="0">
                <a:ea typeface="Times New Roman" pitchFamily="26" charset="0"/>
                <a:cs typeface="Times New Roman" pitchFamily="26" charset="0"/>
              </a:rPr>
              <a:t>f 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, </a:t>
            </a:r>
            <a:r>
              <a:rPr lang="en-US" b="1" i="1" dirty="0">
                <a:solidFill>
                  <a:srgbClr val="0033CC"/>
                </a:solidFill>
                <a:ea typeface="Times New Roman" pitchFamily="26" charset="0"/>
                <a:cs typeface="Times New Roman" pitchFamily="26" charset="0"/>
              </a:rPr>
              <a:t>w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) </a:t>
            </a:r>
            <a:r>
              <a:rPr lang="en-US" i="1" dirty="0" err="1">
                <a:ea typeface="Times New Roman" pitchFamily="26" charset="0"/>
                <a:cs typeface="Times New Roman" pitchFamily="26" charset="0"/>
              </a:rPr>
              <a:t>y</a:t>
            </a:r>
            <a:r>
              <a:rPr lang="en-US" i="1" baseline="-25000" dirty="0" err="1">
                <a:ea typeface="Times New Roman" pitchFamily="26" charset="0"/>
                <a:cs typeface="Times New Roman" pitchFamily="26" charset="0"/>
              </a:rPr>
              <a:t>n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 &lt; 0		for an incorrect classification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228600" y="6000690"/>
            <a:ext cx="8839200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Y. Freund and R.E. </a:t>
            </a:r>
            <a:r>
              <a:rPr lang="en-US" sz="2000" dirty="0" err="1"/>
              <a:t>Schapire</a:t>
            </a:r>
            <a:r>
              <a:rPr lang="en-US" sz="2000" dirty="0"/>
              <a:t>. Journal of Computer and  Sys. Sci. </a:t>
            </a:r>
            <a:r>
              <a:rPr lang="en-US" sz="2000" b="1" dirty="0"/>
              <a:t>55</a:t>
            </a:r>
            <a:r>
              <a:rPr lang="en-US" sz="2000" dirty="0"/>
              <a:t> (1), 119 (1997)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Ada</a:t>
            </a:r>
            <a:r>
              <a:rPr lang="en-US" dirty="0">
                <a:solidFill>
                  <a:srgbClr val="22A5FF"/>
                </a:solidFill>
              </a:rPr>
              <a:t>ptive</a:t>
            </a:r>
            <a:r>
              <a:rPr lang="en-US" dirty="0">
                <a:solidFill>
                  <a:srgbClr val="0033CC"/>
                </a:solidFill>
              </a:rPr>
              <a:t> Boost</a:t>
            </a:r>
            <a:r>
              <a:rPr lang="en-US" dirty="0">
                <a:solidFill>
                  <a:srgbClr val="22A5FF"/>
                </a:solidFill>
              </a:rPr>
              <a:t>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9051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D2422B-3C4C-2C4F-AAAC-2F32C5F914BA}" type="slidenum">
              <a:rPr lang="en-US"/>
              <a:pPr/>
              <a:t>22</a:t>
            </a:fld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1295400"/>
            <a:ext cx="7899400" cy="4819650"/>
          </a:xfrm>
          <a:noFill/>
          <a:ln/>
        </p:spPr>
        <p:txBody>
          <a:bodyPr/>
          <a:lstStyle/>
          <a:p>
            <a:pPr marL="514350" indent="-457200">
              <a:buFont typeface="Marlett" pitchFamily="26" charset="0"/>
              <a:buNone/>
            </a:pPr>
            <a:r>
              <a:rPr lang="en-US" dirty="0"/>
              <a:t>Initialize weights </a:t>
            </a:r>
            <a:r>
              <a:rPr lang="en-US" b="1" i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</a:t>
            </a:r>
            <a:r>
              <a:rPr lang="en-US" b="1" i="1" dirty="0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dirty="0"/>
              <a:t>in training set (e.g., setting each to </a:t>
            </a:r>
            <a:r>
              <a:rPr lang="en-US" b="1" dirty="0">
                <a:solidFill>
                  <a:srgbClr val="0033CC"/>
                </a:solidFill>
              </a:rPr>
              <a:t>1/</a:t>
            </a:r>
            <a:r>
              <a:rPr lang="en-US" b="1" i="1" dirty="0">
                <a:solidFill>
                  <a:srgbClr val="0033CC"/>
                </a:solidFill>
              </a:rPr>
              <a:t>N</a:t>
            </a:r>
            <a:r>
              <a:rPr lang="en-US" dirty="0"/>
              <a:t>)</a:t>
            </a:r>
          </a:p>
          <a:p>
            <a:pPr marL="514350" indent="-457200">
              <a:buFont typeface="Marlett" pitchFamily="26" charset="0"/>
              <a:buNone/>
            </a:pPr>
            <a:r>
              <a:rPr lang="en-US" b="1" dirty="0">
                <a:solidFill>
                  <a:srgbClr val="0033CC"/>
                </a:solidFill>
              </a:rPr>
              <a:t>for </a:t>
            </a:r>
            <a:r>
              <a:rPr lang="en-US" b="1" i="1" dirty="0">
                <a:solidFill>
                  <a:srgbClr val="0033CC"/>
                </a:solidFill>
              </a:rPr>
              <a:t>k</a:t>
            </a:r>
            <a:r>
              <a:rPr lang="en-US" b="1" dirty="0">
                <a:solidFill>
                  <a:srgbClr val="0033CC"/>
                </a:solidFill>
              </a:rPr>
              <a:t> = 1 to </a:t>
            </a:r>
            <a:r>
              <a:rPr lang="en-US" b="1" i="1" dirty="0">
                <a:solidFill>
                  <a:srgbClr val="0033CC"/>
                </a:solidFill>
              </a:rPr>
              <a:t>K</a:t>
            </a:r>
            <a:r>
              <a:rPr lang="en-US" b="1" dirty="0">
                <a:solidFill>
                  <a:srgbClr val="0033CC"/>
                </a:solidFill>
              </a:rPr>
              <a:t>:</a:t>
            </a:r>
          </a:p>
          <a:p>
            <a:pPr marL="514350" indent="-457200">
              <a:buFont typeface="Marlett" pitchFamily="26" charset="0"/>
              <a:buAutoNum type="arabicPeriod"/>
            </a:pPr>
            <a:r>
              <a:rPr lang="en-US" dirty="0"/>
              <a:t>Create a decision tree </a:t>
            </a:r>
            <a:r>
              <a:rPr lang="en-US" i="1" dirty="0" err="1"/>
              <a:t>f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/>
              <a:t>, </a:t>
            </a:r>
            <a:r>
              <a:rPr lang="en-US" b="1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</a:t>
            </a:r>
            <a:r>
              <a:rPr lang="en-US" dirty="0"/>
              <a:t>) using the current weights.</a:t>
            </a:r>
          </a:p>
          <a:p>
            <a:pPr marL="514350" indent="-457200">
              <a:buFont typeface="Marlett" pitchFamily="26" charset="0"/>
              <a:buAutoNum type="arabicPeriod"/>
            </a:pPr>
            <a:r>
              <a:rPr lang="en-US" dirty="0"/>
              <a:t>Compute its error rate </a:t>
            </a:r>
            <a:r>
              <a:rPr lang="en-US" b="1" i="1" dirty="0" err="1">
                <a:solidFill>
                  <a:srgbClr val="0033CC"/>
                </a:solidFill>
                <a:latin typeface="Symbol" pitchFamily="26" charset="2"/>
              </a:rPr>
              <a:t>ε</a:t>
            </a:r>
            <a:r>
              <a:rPr lang="en-US" dirty="0"/>
              <a:t> on the </a:t>
            </a:r>
            <a:r>
              <a:rPr lang="en-US" b="1" i="1" dirty="0">
                <a:solidFill>
                  <a:srgbClr val="0033CC"/>
                </a:solidFill>
              </a:rPr>
              <a:t>weighted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/>
              <a:t>training set.</a:t>
            </a:r>
          </a:p>
          <a:p>
            <a:pPr marL="514350" indent="-457200">
              <a:buFont typeface="Marlett" pitchFamily="26" charset="0"/>
              <a:buAutoNum type="arabicPeriod"/>
            </a:pPr>
            <a:r>
              <a:rPr lang="en-US" dirty="0"/>
              <a:t>Compute </a:t>
            </a:r>
            <a:r>
              <a:rPr lang="en-US" b="1" i="1" dirty="0" err="1">
                <a:solidFill>
                  <a:srgbClr val="0033CC"/>
                </a:solidFill>
                <a:latin typeface="Symbol" pitchFamily="26" charset="2"/>
              </a:rPr>
              <a:t>α</a:t>
            </a:r>
            <a:r>
              <a:rPr lang="en-US" dirty="0"/>
              <a:t> = </a:t>
            </a:r>
            <a:r>
              <a:rPr lang="en-US" dirty="0" err="1"/>
              <a:t>ln</a:t>
            </a:r>
            <a:r>
              <a:rPr lang="en-US" dirty="0"/>
              <a:t> (1– </a:t>
            </a:r>
            <a:r>
              <a:rPr lang="en-US" b="1" i="1" dirty="0" err="1">
                <a:solidFill>
                  <a:srgbClr val="0033CC"/>
                </a:solidFill>
                <a:latin typeface="Symbol" pitchFamily="26" charset="2"/>
              </a:rPr>
              <a:t>ε</a:t>
            </a:r>
            <a:r>
              <a:rPr lang="en-US" dirty="0"/>
              <a:t>) / </a:t>
            </a:r>
            <a:r>
              <a:rPr lang="en-US" b="1" i="1" dirty="0" err="1">
                <a:solidFill>
                  <a:srgbClr val="0033CC"/>
                </a:solidFill>
                <a:latin typeface="Symbol" pitchFamily="26" charset="2"/>
              </a:rPr>
              <a:t>ε</a:t>
            </a:r>
            <a:r>
              <a:rPr lang="en-US" b="1" i="1" dirty="0">
                <a:solidFill>
                  <a:srgbClr val="0033CC"/>
                </a:solidFill>
                <a:latin typeface="Symbol" pitchFamily="26" charset="2"/>
              </a:rPr>
              <a:t> </a:t>
            </a:r>
            <a:r>
              <a:rPr lang="en-US" dirty="0">
                <a:solidFill>
                  <a:srgbClr val="0033CC"/>
                </a:solidFill>
                <a:latin typeface="Symbol" pitchFamily="26" charset="2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and store as  </a:t>
            </a:r>
            <a:r>
              <a:rPr lang="en-US" b="1" i="1" dirty="0" err="1">
                <a:solidFill>
                  <a:srgbClr val="0033CC"/>
                </a:solidFill>
                <a:latin typeface="Symbol" pitchFamily="26" charset="2"/>
              </a:rPr>
              <a:t>α</a:t>
            </a:r>
            <a:r>
              <a:rPr lang="en-US" b="1" i="1" dirty="0">
                <a:solidFill>
                  <a:srgbClr val="0033CC"/>
                </a:solidFill>
                <a:latin typeface="Symbol" pitchFamily="26" charset="2"/>
              </a:rPr>
              <a:t> </a:t>
            </a:r>
            <a:r>
              <a:rPr lang="en-US" i="1" baseline="-25000" dirty="0" err="1">
                <a:solidFill>
                  <a:srgbClr val="000000"/>
                </a:solidFill>
              </a:rPr>
              <a:t>k</a:t>
            </a:r>
            <a:r>
              <a:rPr lang="en-US" b="1" i="1" dirty="0">
                <a:solidFill>
                  <a:srgbClr val="0033CC"/>
                </a:solidFill>
                <a:latin typeface="Symbol" pitchFamily="26" charset="2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 </a:t>
            </a:r>
            <a:r>
              <a:rPr lang="en-US" b="1" i="1" dirty="0" err="1">
                <a:solidFill>
                  <a:srgbClr val="0033CC"/>
                </a:solidFill>
                <a:latin typeface="Symbol" pitchFamily="26" charset="2"/>
              </a:rPr>
              <a:t>α</a:t>
            </a:r>
            <a:endParaRPr lang="en-US" b="1" i="1" dirty="0">
              <a:solidFill>
                <a:srgbClr val="000000"/>
              </a:solidFill>
            </a:endParaRPr>
          </a:p>
          <a:p>
            <a:pPr marL="514350" indent="-457200">
              <a:buFont typeface="Marlett" pitchFamily="26" charset="0"/>
              <a:buAutoNum type="arabicPeriod"/>
            </a:pPr>
            <a:r>
              <a:rPr lang="en-US" dirty="0"/>
              <a:t>Update each weight </a:t>
            </a:r>
            <a:r>
              <a:rPr lang="en-US" b="1" i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</a:t>
            </a:r>
            <a:r>
              <a:rPr lang="en-US" b="1" i="1" baseline="-25000" dirty="0" err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n</a:t>
            </a:r>
            <a:r>
              <a:rPr lang="en-US" b="1" i="1" dirty="0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dirty="0"/>
              <a:t>in the training set as follows: </a:t>
            </a:r>
            <a:br>
              <a:rPr lang="en-US" dirty="0"/>
            </a:br>
            <a:r>
              <a:rPr lang="en-US" b="1" i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</a:t>
            </a:r>
            <a:r>
              <a:rPr lang="en-US" b="1" i="1" baseline="-25000" dirty="0" err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n</a:t>
            </a:r>
            <a:r>
              <a:rPr lang="en-US" dirty="0"/>
              <a:t> = </a:t>
            </a:r>
            <a:r>
              <a:rPr lang="en-US" b="1" i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</a:t>
            </a:r>
            <a:r>
              <a:rPr lang="en-US" b="1" i="1" baseline="-25000" dirty="0" err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n</a:t>
            </a:r>
            <a:r>
              <a:rPr lang="en-US" b="1" i="1" baseline="-25000" dirty="0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dirty="0" err="1"/>
              <a:t>exp</a:t>
            </a:r>
            <a:r>
              <a:rPr lang="en-US" dirty="0"/>
              <a:t>[–</a:t>
            </a:r>
            <a:r>
              <a:rPr lang="en-US" b="1" i="1" dirty="0">
                <a:solidFill>
                  <a:srgbClr val="0033CC"/>
                </a:solidFill>
                <a:latin typeface="Symbol" pitchFamily="26" charset="2"/>
              </a:rPr>
              <a:t>α </a:t>
            </a:r>
            <a:r>
              <a:rPr lang="en-US" i="1" baseline="-25000" dirty="0">
                <a:solidFill>
                  <a:srgbClr val="000000"/>
                </a:solidFill>
              </a:rPr>
              <a:t>k</a:t>
            </a:r>
            <a:r>
              <a:rPr lang="en-US" b="1" i="1" dirty="0">
                <a:solidFill>
                  <a:srgbClr val="0033CC"/>
                </a:solidFill>
                <a:latin typeface="Symbol" pitchFamily="26" charset="2"/>
              </a:rPr>
              <a:t>  </a:t>
            </a:r>
            <a:r>
              <a:rPr lang="en-US" i="1" dirty="0">
                <a:ea typeface="Times New Roman" pitchFamily="26" charset="0"/>
                <a:cs typeface="Times New Roman" pitchFamily="26" charset="0"/>
              </a:rPr>
              <a:t>f 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(</a:t>
            </a:r>
            <a:r>
              <a:rPr lang="en-US" i="1" dirty="0" err="1">
                <a:ea typeface="Times New Roman" pitchFamily="26" charset="0"/>
                <a:cs typeface="Times New Roman" pitchFamily="26" charset="0"/>
              </a:rPr>
              <a:t>x</a:t>
            </a:r>
            <a:r>
              <a:rPr lang="en-US" i="1" baseline="-25000" dirty="0" err="1">
                <a:ea typeface="Times New Roman" pitchFamily="26" charset="0"/>
                <a:cs typeface="Times New Roman" pitchFamily="26" charset="0"/>
              </a:rPr>
              <a:t>n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, </a:t>
            </a:r>
            <a:r>
              <a:rPr 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) </a:t>
            </a:r>
            <a:r>
              <a:rPr lang="en-US" i="1" dirty="0" err="1">
                <a:ea typeface="Times New Roman" pitchFamily="26" charset="0"/>
                <a:cs typeface="Times New Roman" pitchFamily="26" charset="0"/>
              </a:rPr>
              <a:t>y</a:t>
            </a:r>
            <a:r>
              <a:rPr lang="en-US" i="1" baseline="-25000" dirty="0" err="1">
                <a:ea typeface="Times New Roman" pitchFamily="26" charset="0"/>
                <a:cs typeface="Times New Roman" pitchFamily="26" charset="0"/>
              </a:rPr>
              <a:t>n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] /A, where A is a normalization constant such that ∑</a:t>
            </a:r>
            <a:r>
              <a:rPr lang="en-US" b="1" i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</a:t>
            </a:r>
            <a:r>
              <a:rPr lang="en-US" b="1" i="1" baseline="-25000" dirty="0" err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n</a:t>
            </a:r>
            <a:r>
              <a:rPr lang="en-US" dirty="0"/>
              <a:t> = 1. Since  </a:t>
            </a:r>
            <a:br>
              <a:rPr lang="en-US" dirty="0"/>
            </a:br>
            <a:r>
              <a:rPr lang="en-US" i="1" dirty="0" err="1">
                <a:ea typeface="Times New Roman" pitchFamily="26" charset="0"/>
                <a:cs typeface="Times New Roman" pitchFamily="26" charset="0"/>
              </a:rPr>
              <a:t>f</a:t>
            </a:r>
            <a:r>
              <a:rPr lang="en-US" i="1" dirty="0">
                <a:ea typeface="Times New Roman" pitchFamily="26" charset="0"/>
                <a:cs typeface="Times New Roman" pitchFamily="26" charset="0"/>
              </a:rPr>
              <a:t> 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(</a:t>
            </a:r>
            <a:r>
              <a:rPr lang="en-US" i="1" dirty="0" err="1">
                <a:ea typeface="Times New Roman" pitchFamily="26" charset="0"/>
                <a:cs typeface="Times New Roman" pitchFamily="26" charset="0"/>
              </a:rPr>
              <a:t>x</a:t>
            </a:r>
            <a:r>
              <a:rPr lang="en-US" i="1" baseline="-25000" dirty="0" err="1">
                <a:ea typeface="Times New Roman" pitchFamily="26" charset="0"/>
                <a:cs typeface="Times New Roman" pitchFamily="26" charset="0"/>
              </a:rPr>
              <a:t>n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, </a:t>
            </a:r>
            <a:r>
              <a:rPr lang="en-US" b="1" i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w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) </a:t>
            </a:r>
            <a:r>
              <a:rPr lang="en-US" i="1" dirty="0" err="1">
                <a:ea typeface="Times New Roman" pitchFamily="26" charset="0"/>
                <a:cs typeface="Times New Roman" pitchFamily="26" charset="0"/>
              </a:rPr>
              <a:t>y</a:t>
            </a:r>
            <a:r>
              <a:rPr lang="en-US" i="1" baseline="-25000" dirty="0" err="1">
                <a:ea typeface="Times New Roman" pitchFamily="26" charset="0"/>
                <a:cs typeface="Times New Roman" pitchFamily="26" charset="0"/>
              </a:rPr>
              <a:t>n</a:t>
            </a:r>
            <a:r>
              <a:rPr lang="en-US" i="1" baseline="-25000" dirty="0">
                <a:ea typeface="Times New Roman" pitchFamily="26" charset="0"/>
                <a:cs typeface="Times New Roman" pitchFamily="26" charset="0"/>
              </a:rPr>
              <a:t> 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&lt; 0 for an incorrect classification, the weight of misclassified objects is </a:t>
            </a:r>
            <a:r>
              <a:rPr lang="en-US" b="1" i="1" dirty="0">
                <a:solidFill>
                  <a:srgbClr val="0033CC"/>
                </a:solidFill>
                <a:ea typeface="Times New Roman" pitchFamily="26" charset="0"/>
                <a:cs typeface="Times New Roman" pitchFamily="26" charset="0"/>
              </a:rPr>
              <a:t>increased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. </a:t>
            </a:r>
            <a:endParaRPr lang="en-US" dirty="0"/>
          </a:p>
          <a:p>
            <a:pPr marL="514350" indent="-457200">
              <a:buNone/>
            </a:pPr>
            <a:r>
              <a:rPr lang="en-US" dirty="0"/>
              <a:t>At the end, compute the average </a:t>
            </a:r>
            <a:r>
              <a:rPr lang="en-US" i="1" dirty="0" err="1"/>
              <a:t>f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/>
              <a:t>) = 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∑ </a:t>
            </a:r>
            <a:r>
              <a:rPr lang="en-US" i="1" dirty="0" err="1">
                <a:latin typeface="Symbol" pitchFamily="26" charset="2"/>
                <a:ea typeface="Times New Roman" pitchFamily="26" charset="0"/>
                <a:cs typeface="Times New Roman" pitchFamily="26" charset="0"/>
              </a:rPr>
              <a:t>α</a:t>
            </a:r>
            <a:r>
              <a:rPr lang="en-US" i="1" baseline="-25000" dirty="0" err="1">
                <a:ea typeface="Times New Roman" pitchFamily="26" charset="0"/>
                <a:cs typeface="Times New Roman" pitchFamily="26" charset="0"/>
              </a:rPr>
              <a:t>k</a:t>
            </a:r>
            <a:r>
              <a:rPr lang="en-US" i="1" dirty="0">
                <a:ea typeface="Times New Roman" pitchFamily="26" charset="0"/>
                <a:cs typeface="Times New Roman" pitchFamily="26" charset="0"/>
              </a:rPr>
              <a:t> 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 </a:t>
            </a:r>
            <a:r>
              <a:rPr lang="en-US" i="1" dirty="0" err="1">
                <a:ea typeface="Times New Roman" pitchFamily="26" charset="0"/>
                <a:cs typeface="Times New Roman" pitchFamily="26" charset="0"/>
              </a:rPr>
              <a:t>f</a:t>
            </a:r>
            <a:r>
              <a:rPr lang="en-US" i="1" dirty="0">
                <a:ea typeface="Times New Roman" pitchFamily="26" charset="0"/>
                <a:cs typeface="Times New Roman" pitchFamily="26" charset="0"/>
              </a:rPr>
              <a:t> 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(</a:t>
            </a:r>
            <a:r>
              <a:rPr lang="en-US" i="1" dirty="0" err="1">
                <a:ea typeface="Times New Roman" pitchFamily="26" charset="0"/>
                <a:cs typeface="Times New Roman" pitchFamily="26" charset="0"/>
              </a:rPr>
              <a:t>x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, </a:t>
            </a:r>
            <a:r>
              <a:rPr lang="en-US" b="1" i="1" dirty="0">
                <a:solidFill>
                  <a:srgbClr val="0000FF"/>
                </a:solidFill>
                <a:ea typeface="Times New Roman" pitchFamily="26" charset="0"/>
                <a:cs typeface="Times New Roman" pitchFamily="26" charset="0"/>
              </a:rPr>
              <a:t>w</a:t>
            </a:r>
            <a:r>
              <a:rPr lang="en-US" b="1" baseline="-25000" dirty="0">
                <a:solidFill>
                  <a:srgbClr val="0000FF"/>
                </a:solidFill>
                <a:ea typeface="Times New Roman" pitchFamily="26" charset="0"/>
                <a:cs typeface="Times New Roman" pitchFamily="26" charset="0"/>
              </a:rPr>
              <a:t>k</a:t>
            </a:r>
            <a:r>
              <a:rPr lang="en-US" dirty="0">
                <a:ea typeface="Times New Roman" pitchFamily="26" charset="0"/>
                <a:cs typeface="Times New Roman" pitchFamily="26" charset="0"/>
              </a:rPr>
              <a:t>)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228600" y="6000690"/>
            <a:ext cx="8839200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Y. Freund and R.E. </a:t>
            </a:r>
            <a:r>
              <a:rPr lang="en-US" sz="2000" dirty="0" err="1"/>
              <a:t>Schapire</a:t>
            </a:r>
            <a:r>
              <a:rPr lang="en-US" sz="2000" dirty="0"/>
              <a:t>. Journal of Computer and  Sys. Sci. </a:t>
            </a:r>
            <a:r>
              <a:rPr lang="en-US" sz="2000" b="1" dirty="0"/>
              <a:t>55</a:t>
            </a:r>
            <a:r>
              <a:rPr lang="en-US" sz="2000" dirty="0"/>
              <a:t> (1), 119 (1997)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Ada</a:t>
            </a:r>
            <a:r>
              <a:rPr lang="en-US" dirty="0">
                <a:solidFill>
                  <a:srgbClr val="22A5FF"/>
                </a:solidFill>
              </a:rPr>
              <a:t>ptive</a:t>
            </a:r>
            <a:r>
              <a:rPr lang="en-US" dirty="0">
                <a:solidFill>
                  <a:srgbClr val="0033CC"/>
                </a:solidFill>
              </a:rPr>
              <a:t> Boost</a:t>
            </a:r>
            <a:r>
              <a:rPr lang="en-US" dirty="0">
                <a:solidFill>
                  <a:srgbClr val="22A5FF"/>
                </a:solidFill>
              </a:rPr>
              <a:t>ing</a:t>
            </a:r>
          </a:p>
        </p:txBody>
      </p:sp>
    </p:spTree>
    <p:extLst>
      <p:ext uri="{BB962C8B-B14F-4D97-AF65-F5344CB8AC3E}">
        <p14:creationId xmlns:p14="http://schemas.microsoft.com/office/powerpoint/2010/main" val="166847917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D2422B-3C4C-2C4F-AAAC-2F32C5F914BA}" type="slidenum">
              <a:rPr lang="en-US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8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11200" y="1295400"/>
                <a:ext cx="7899400" cy="4819650"/>
              </a:xfrm>
              <a:noFill/>
              <a:ln/>
            </p:spPr>
            <p:txBody>
              <a:bodyPr/>
              <a:lstStyle/>
              <a:p>
                <a:pPr marL="514350" indent="-457200">
                  <a:buFont typeface="Marlett" pitchFamily="26" charset="0"/>
                  <a:buNone/>
                </a:pPr>
                <a:r>
                  <a:rPr lang="en-US" dirty="0" err="1">
                    <a:solidFill>
                      <a:srgbClr val="0033CC"/>
                    </a:solidFill>
                  </a:rPr>
                  <a:t>AdaBoost</a:t>
                </a:r>
                <a:r>
                  <a:rPr lang="en-US" dirty="0"/>
                  <a:t> is a highly non-intuitive algorithm. However, soon after its invention, Friedman, Hastie and </a:t>
                </a:r>
                <a:r>
                  <a:rPr lang="en-US" dirty="0" err="1"/>
                  <a:t>Tibshirani</a:t>
                </a:r>
                <a:r>
                  <a:rPr lang="en-US" dirty="0"/>
                  <a:t> showed that the algorithm is mathematically equivalent to minimizing the following average loss function</a:t>
                </a:r>
              </a:p>
              <a:p>
                <a:pPr marL="514350" indent="-457200">
                  <a:buFont typeface="Marlett" pitchFamily="26" charset="0"/>
                  <a:buNone/>
                </a:pPr>
                <a:endParaRPr lang="en-US" dirty="0"/>
              </a:p>
              <a:p>
                <a:pPr marL="514350" indent="-457200">
                  <a:buFont typeface="Marlett" pitchFamily="26" charset="0"/>
                  <a:buNone/>
                </a:pPr>
                <a:endParaRPr lang="en-US" dirty="0"/>
              </a:p>
              <a:p>
                <a:pPr marL="514350" indent="-457200">
                  <a:buFont typeface="Marlett" pitchFamily="26" charset="0"/>
                  <a:buNone/>
                </a:pPr>
                <a:endParaRPr lang="en-US" dirty="0"/>
              </a:p>
              <a:p>
                <a:pPr marL="514350" indent="-457200">
                  <a:buFont typeface="Marlett" pitchFamily="26" charset="0"/>
                  <a:buNone/>
                </a:pPr>
                <a:endParaRPr lang="en-US" dirty="0"/>
              </a:p>
              <a:p>
                <a:pPr marL="514350" indent="-457200">
                  <a:buFont typeface="Marlett" pitchFamily="26" charset="0"/>
                  <a:buNone/>
                </a:pPr>
                <a:endParaRPr lang="en-US" dirty="0"/>
              </a:p>
              <a:p>
                <a:pPr marL="514350" indent="-457200">
                  <a:buNone/>
                </a:pPr>
                <a:r>
                  <a:rPr lang="en-US" dirty="0"/>
                  <a:t>Minimizing this loss function yields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514350" indent="-4572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logistic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=1/(1+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⁡(−2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514350" indent="-457200">
                  <a:buFont typeface="Marlett" pitchFamily="26" charset="0"/>
                  <a:buNone/>
                </a:pPr>
                <a:r>
                  <a:rPr lang="en-US" dirty="0"/>
                  <a:t>which can be interpreted as a probability, even though </a:t>
                </a:r>
                <a:r>
                  <a:rPr lang="en-US" i="1" dirty="0"/>
                  <a:t>F</a:t>
                </a:r>
                <a:r>
                  <a:rPr lang="en-US" dirty="0"/>
                  <a:t> cannot!</a:t>
                </a:r>
              </a:p>
              <a:p>
                <a:pPr marL="514350" indent="-457200">
                  <a:buFont typeface="Marlett" pitchFamily="26" charset="0"/>
                  <a:buNone/>
                </a:pPr>
                <a:endParaRPr lang="en-US" dirty="0"/>
              </a:p>
              <a:p>
                <a:pPr marL="514350" indent="-457200">
                  <a:buFont typeface="Marlett" pitchFamily="26" charset="0"/>
                  <a:buNone/>
                </a:pPr>
                <a:endParaRPr lang="en-US" dirty="0"/>
              </a:p>
              <a:p>
                <a:pPr marL="514350" indent="-457200">
                  <a:buFont typeface="Marlett" pitchFamily="26" charset="0"/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457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1200" y="1295400"/>
                <a:ext cx="7899400" cy="4819650"/>
              </a:xfrm>
              <a:blipFill>
                <a:blip r:embed="rId2"/>
                <a:stretch>
                  <a:fillRect l="-161" t="-789" r="-642" b="-1184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228600" y="5715000"/>
            <a:ext cx="8839200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J. Friedman, T. Hastie and R. </a:t>
            </a:r>
            <a:r>
              <a:rPr lang="en-US" sz="2000" dirty="0" err="1"/>
              <a:t>Tibshirani</a:t>
            </a:r>
            <a:r>
              <a:rPr lang="en-US" sz="2000" dirty="0"/>
              <a:t>, “Additive logistic regression: a statistical view of boosting,” The Annals of Statistics, 28(2), 377-386, (2000)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Ada</a:t>
            </a:r>
            <a:r>
              <a:rPr lang="en-US" dirty="0">
                <a:solidFill>
                  <a:srgbClr val="22A5FF"/>
                </a:solidFill>
              </a:rPr>
              <a:t>ptive</a:t>
            </a:r>
            <a:r>
              <a:rPr lang="en-US" dirty="0">
                <a:solidFill>
                  <a:srgbClr val="0033CC"/>
                </a:solidFill>
              </a:rPr>
              <a:t> Boost</a:t>
            </a:r>
            <a:r>
              <a:rPr lang="en-US" dirty="0">
                <a:solidFill>
                  <a:srgbClr val="22A5FF"/>
                </a:solidFill>
              </a:rPr>
              <a:t>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2FE450-D5E8-0A4B-8D9F-A9A21984B821}"/>
                  </a:ext>
                </a:extLst>
              </p:cNvPr>
              <p:cNvSpPr txBox="1"/>
              <p:nvPr/>
            </p:nvSpPr>
            <p:spPr>
              <a:xfrm>
                <a:off x="1981200" y="2747335"/>
                <a:ext cx="5122749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where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="0" dirty="0"/>
                  <a:t>,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2FE450-D5E8-0A4B-8D9F-A9A21984B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747335"/>
                <a:ext cx="5122749" cy="1344342"/>
              </a:xfrm>
              <a:prstGeom prst="rect">
                <a:avLst/>
              </a:prstGeom>
              <a:blipFill>
                <a:blip r:embed="rId3"/>
                <a:stretch>
                  <a:fillRect l="-3722" t="-114151" r="-993" b="-129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37758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6F1B5-7443-B44F-AFB1-21FB1A7FD453}" type="slidenum">
              <a:rPr lang="en-US"/>
              <a:pPr/>
              <a:t>24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53400" cy="4419600"/>
          </a:xfrm>
        </p:spPr>
        <p:txBody>
          <a:bodyPr/>
          <a:lstStyle/>
          <a:p>
            <a:pPr>
              <a:buFont typeface="Marlett" pitchFamily="26" charset="0"/>
              <a:buNone/>
            </a:pPr>
            <a:r>
              <a:rPr lang="en-US" dirty="0"/>
              <a:t>AdaBoost is an example of an ensemble method. Suppose you have an </a:t>
            </a:r>
            <a:r>
              <a:rPr lang="en-US" dirty="0">
                <a:solidFill>
                  <a:srgbClr val="0033CC"/>
                </a:solidFill>
              </a:rPr>
              <a:t>ensemble</a:t>
            </a:r>
            <a:r>
              <a:rPr lang="en-US" dirty="0"/>
              <a:t> of classifiers </a:t>
            </a:r>
            <a:r>
              <a:rPr lang="en-US" i="1" dirty="0">
                <a:solidFill>
                  <a:srgbClr val="0000FF"/>
                </a:solidFill>
              </a:rPr>
              <a:t>f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i="1" dirty="0">
                <a:solidFill>
                  <a:srgbClr val="0000FF"/>
                </a:solidFill>
              </a:rPr>
              <a:t>w</a:t>
            </a:r>
            <a:r>
              <a:rPr lang="en-US" baseline="-25000" dirty="0">
                <a:solidFill>
                  <a:srgbClr val="0000FF"/>
                </a:solidFill>
              </a:rPr>
              <a:t>k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/>
              <a:t>, which, individually, perform only marginally better than random guessing. Such classifiers are called </a:t>
            </a:r>
            <a:r>
              <a:rPr lang="en-US" dirty="0">
                <a:solidFill>
                  <a:srgbClr val="0000FF"/>
                </a:solidFill>
              </a:rPr>
              <a:t>weak learners</a:t>
            </a:r>
            <a:r>
              <a:rPr lang="en-US" dirty="0"/>
              <a:t>.</a:t>
            </a:r>
          </a:p>
          <a:p>
            <a:pPr>
              <a:buFont typeface="Marlett" pitchFamily="26" charset="0"/>
              <a:buNone/>
            </a:pPr>
            <a:endParaRPr lang="en-US" dirty="0"/>
          </a:p>
          <a:p>
            <a:pPr>
              <a:buFont typeface="Marlett" pitchFamily="26" charset="0"/>
              <a:buNone/>
            </a:pPr>
            <a:r>
              <a:rPr lang="en-US" dirty="0"/>
              <a:t>It is possible to build highly effective classifiers by </a:t>
            </a:r>
            <a:r>
              <a:rPr lang="en-US" i="1" dirty="0">
                <a:solidFill>
                  <a:srgbClr val="0033CC"/>
                </a:solidFill>
              </a:rPr>
              <a:t>averaging</a:t>
            </a:r>
            <a:r>
              <a:rPr lang="en-US" dirty="0"/>
              <a:t> their outputs: 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733550" y="5334000"/>
            <a:ext cx="5678157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Jerome Friedman &amp; Bogdan </a:t>
            </a:r>
            <a:r>
              <a:rPr lang="en-US" dirty="0" err="1"/>
              <a:t>Popescu</a:t>
            </a:r>
            <a:r>
              <a:rPr lang="en-US" dirty="0"/>
              <a:t> (2008)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2B10EF-A957-FB4B-A5A0-FDE438AB7CCA}"/>
                  </a:ext>
                </a:extLst>
              </p:cNvPr>
              <p:cNvSpPr txBox="1"/>
              <p:nvPr/>
            </p:nvSpPr>
            <p:spPr>
              <a:xfrm>
                <a:off x="2209800" y="4084076"/>
                <a:ext cx="4055276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2B10EF-A957-FB4B-A5A0-FDE438AB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084076"/>
                <a:ext cx="4055276" cy="1038489"/>
              </a:xfrm>
              <a:prstGeom prst="rect">
                <a:avLst/>
              </a:prstGeom>
              <a:blipFill>
                <a:blip r:embed="rId2"/>
                <a:stretch>
                  <a:fillRect l="-625" t="-115854" r="-625" b="-17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04414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6F1B5-7443-B44F-AFB1-21FB1A7FD453}" type="slidenum">
              <a:rPr lang="en-US"/>
              <a:pPr/>
              <a:t>25</a:t>
            </a:fld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53400" cy="4419600"/>
          </a:xfrm>
        </p:spPr>
        <p:txBody>
          <a:bodyPr/>
          <a:lstStyle/>
          <a:p>
            <a:pPr>
              <a:buFont typeface="Marlett" pitchFamily="26" charset="0"/>
              <a:buNone/>
            </a:pPr>
            <a:r>
              <a:rPr lang="en-US" dirty="0"/>
              <a:t>The most popular methods (used mostly with decision trees) are: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rgbClr val="0033CC"/>
                </a:solidFill>
              </a:rPr>
              <a:t>Bagging</a:t>
            </a:r>
            <a:r>
              <a:rPr lang="en-US" dirty="0"/>
              <a:t>:		each tree is trained on a </a:t>
            </a:r>
            <a:r>
              <a:rPr lang="en-US" dirty="0">
                <a:solidFill>
                  <a:srgbClr val="0000FF"/>
                </a:solidFill>
              </a:rPr>
              <a:t>bootstrap* 					sample</a:t>
            </a:r>
            <a:r>
              <a:rPr lang="en-US" dirty="0"/>
              <a:t> drawn from the training set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rgbClr val="0033CC"/>
                </a:solidFill>
              </a:rPr>
              <a:t>Random Forest</a:t>
            </a:r>
            <a:r>
              <a:rPr lang="en-US" dirty="0"/>
              <a:t>: 	bagging with </a:t>
            </a:r>
            <a:r>
              <a:rPr lang="en-US" dirty="0">
                <a:solidFill>
                  <a:srgbClr val="0000FF"/>
                </a:solidFill>
              </a:rPr>
              <a:t>randomized</a:t>
            </a:r>
            <a:r>
              <a:rPr lang="en-US" dirty="0"/>
              <a:t> trees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rgbClr val="0033CC"/>
                </a:solidFill>
              </a:rPr>
              <a:t>Boosting</a:t>
            </a:r>
            <a:r>
              <a:rPr lang="en-US" dirty="0"/>
              <a:t>: 		each tree trained on a </a:t>
            </a:r>
            <a:r>
              <a:rPr lang="en-US" dirty="0">
                <a:solidFill>
                  <a:srgbClr val="0000FF"/>
                </a:solidFill>
              </a:rPr>
              <a:t>different 					reweighting</a:t>
            </a:r>
            <a:r>
              <a:rPr lang="en-US" dirty="0"/>
              <a:t> of the training set</a:t>
            </a:r>
          </a:p>
          <a:p>
            <a:pPr lvl="1"/>
            <a:endParaRPr lang="en-US" dirty="0"/>
          </a:p>
          <a:p>
            <a:pPr>
              <a:buNone/>
            </a:pPr>
            <a:r>
              <a:rPr lang="en-US" dirty="0"/>
              <a:t>*</a:t>
            </a:r>
            <a:r>
              <a:rPr lang="en-US" sz="2000" dirty="0"/>
              <a:t>A bootstrap sample is a sample of size </a:t>
            </a:r>
            <a:r>
              <a:rPr lang="en-US" sz="2000" i="1" dirty="0"/>
              <a:t>N</a:t>
            </a:r>
            <a:r>
              <a:rPr lang="en-US" sz="2000" dirty="0"/>
              <a:t> drawn, </a:t>
            </a:r>
            <a:r>
              <a:rPr lang="en-US" sz="2000" i="1" dirty="0"/>
              <a:t>with replacement</a:t>
            </a:r>
            <a:r>
              <a:rPr lang="en-US" sz="2000" dirty="0"/>
              <a:t>, from another of  the same size. Duplicates can occur and are allowed.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9F9874-9146-E949-931F-94608DDD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838200"/>
          </a:xfrm>
        </p:spPr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Ensemble Methods</a:t>
            </a:r>
          </a:p>
        </p:txBody>
      </p:sp>
    </p:spTree>
    <p:extLst>
      <p:ext uri="{BB962C8B-B14F-4D97-AF65-F5344CB8AC3E}">
        <p14:creationId xmlns:p14="http://schemas.microsoft.com/office/powerpoint/2010/main" val="21992663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/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𝒁𝒁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50480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VBF vs. </a:t>
            </a:r>
            <a:r>
              <a:rPr lang="en-US" dirty="0" err="1"/>
              <a:t>ggF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First 6 Decision 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C5E8F-E45A-D449-B004-FE28202B2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3FF1A-428A-0642-859B-DB3FC468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68400"/>
            <a:ext cx="80772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6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VBF vs. </a:t>
            </a:r>
            <a:r>
              <a:rPr lang="en-US" dirty="0" err="1"/>
              <a:t>ggF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&lt;Decision Trees&gt;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C5E8F-E45A-D449-B004-FE28202B2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63F67-FF48-5B43-A3DB-2FB4134A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92200"/>
            <a:ext cx="80772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VBF vs. </a:t>
            </a:r>
            <a:r>
              <a:rPr lang="en-US" dirty="0" err="1"/>
              <a:t>ggF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8200" y="5105400"/>
            <a:ext cx="4009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Fraction of </a:t>
            </a:r>
            <a:r>
              <a:rPr lang="en-US" dirty="0" err="1"/>
              <a:t>ggF</a:t>
            </a:r>
            <a:r>
              <a:rPr lang="en-US" dirty="0"/>
              <a:t> events rejected</a:t>
            </a:r>
          </a:p>
          <a:p>
            <a:r>
              <a:rPr lang="en-US" dirty="0"/>
              <a:t>for a given fraction of VBF</a:t>
            </a:r>
          </a:p>
          <a:p>
            <a:r>
              <a:rPr lang="en-US" dirty="0"/>
              <a:t>events accepted.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9189" y="5117769"/>
                <a:ext cx="4281621" cy="1130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𝐵𝐷𝑇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𝟖𝟎𝟎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is-I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89" y="5117769"/>
                <a:ext cx="4281621" cy="1130631"/>
              </a:xfrm>
              <a:prstGeom prst="rect">
                <a:avLst/>
              </a:prstGeom>
              <a:blipFill>
                <a:blip r:embed="rId2"/>
                <a:stretch>
                  <a:fillRect t="-100000" b="-15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95400" y="1378803"/>
                <a:ext cx="2059282" cy="86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i="1" dirty="0"/>
                  <a:t>x</a:t>
                </a:r>
                <a:r>
                  <a:rPr lang="en-US" dirty="0">
                    <a:solidFill>
                      <a:srgbClr val="0000FF"/>
                    </a:solidFill>
                  </a:rPr>
                  <a:t>	</a:t>
                </a:r>
                <a:r>
                  <a:rPr lang="en-US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baseline="-250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𝑗𝑗</m:t>
                    </m:r>
                  </m:oMath>
                </a14:m>
                <a:endParaRPr lang="en-US" baseline="-25000" dirty="0">
                  <a:solidFill>
                    <a:srgbClr val="000000"/>
                  </a:solidFill>
                </a:endParaRPr>
              </a:p>
              <a:p>
                <a:pPr>
                  <a:buNone/>
                </a:pPr>
                <a:r>
                  <a:rPr lang="en-US" dirty="0"/>
                  <a:t>y	</a:t>
                </a:r>
                <a:r>
                  <a:rPr lang="en-US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378803"/>
                <a:ext cx="2059282" cy="860748"/>
              </a:xfrm>
              <a:prstGeom prst="rect">
                <a:avLst/>
              </a:prstGeom>
              <a:blipFill>
                <a:blip r:embed="rId3"/>
                <a:stretch>
                  <a:fillRect l="-4294"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A2B48-28C4-EE47-A6AE-8862146E4E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86AA20-3C18-8547-BFEF-0AE319CC7C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17550" y="2301875"/>
            <a:ext cx="3797300" cy="2806700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84274A-44B2-4948-A303-35ECCC490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73600" y="2311753"/>
            <a:ext cx="3810000" cy="2786944"/>
          </a:xfrm>
        </p:spPr>
      </p:pic>
    </p:spTree>
    <p:extLst>
      <p:ext uri="{BB962C8B-B14F-4D97-AF65-F5344CB8AC3E}">
        <p14:creationId xmlns:p14="http://schemas.microsoft.com/office/powerpoint/2010/main" val="55929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1474288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0636950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2B5852-7D0C-8045-B437-6416FA60A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5777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D1150-63D4-AD4D-986E-D084721DFDD3}"/>
              </a:ext>
            </a:extLst>
          </p:cNvPr>
          <p:cNvSpPr txBox="1"/>
          <p:nvPr/>
        </p:nvSpPr>
        <p:spPr>
          <a:xfrm>
            <a:off x="2027072" y="608219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www.asimovinstitute.org</a:t>
            </a:r>
            <a:r>
              <a:rPr lang="en-US" sz="1800" dirty="0"/>
              <a:t>/neural-network-zoo/</a:t>
            </a:r>
          </a:p>
        </p:txBody>
      </p:sp>
    </p:spTree>
    <p:extLst>
      <p:ext uri="{BB962C8B-B14F-4D97-AF65-F5344CB8AC3E}">
        <p14:creationId xmlns:p14="http://schemas.microsoft.com/office/powerpoint/2010/main" val="1617991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11200" y="1295400"/>
            <a:ext cx="8051800" cy="481965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In </a:t>
            </a:r>
            <a:r>
              <a:rPr lang="en-US" dirty="0">
                <a:solidFill>
                  <a:srgbClr val="0033CC"/>
                </a:solidFill>
              </a:rPr>
              <a:t>2006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en-US" dirty="0"/>
              <a:t>inton, </a:t>
            </a:r>
            <a:r>
              <a:rPr lang="en-US" b="1" dirty="0" err="1">
                <a:solidFill>
                  <a:srgbClr val="FF0000"/>
                </a:solidFill>
              </a:rPr>
              <a:t>O</a:t>
            </a:r>
            <a:r>
              <a:rPr lang="en-US" dirty="0" err="1"/>
              <a:t>sindero</a:t>
            </a:r>
            <a:r>
              <a:rPr lang="en-US" dirty="0"/>
              <a:t>, and 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eh</a:t>
            </a:r>
            <a:r>
              <a:rPr lang="en-US" baseline="30000" dirty="0"/>
              <a:t>1</a:t>
            </a:r>
            <a:r>
              <a:rPr lang="en-US" dirty="0"/>
              <a:t> (U. of Toronto ) succeeded in training a </a:t>
            </a:r>
            <a:r>
              <a:rPr lang="en-US" dirty="0">
                <a:solidFill>
                  <a:srgbClr val="0033CC"/>
                </a:solidFill>
              </a:rPr>
              <a:t>deep neural network </a:t>
            </a:r>
            <a:r>
              <a:rPr lang="en-US" dirty="0"/>
              <a:t>for the first time using a very clever training algorithm.</a:t>
            </a:r>
            <a:br>
              <a:rPr lang="en-US" dirty="0"/>
            </a:b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But, in </a:t>
            </a:r>
            <a:r>
              <a:rPr lang="en-US" dirty="0">
                <a:solidFill>
                  <a:srgbClr val="0033CC"/>
                </a:solidFill>
              </a:rPr>
              <a:t>2010</a:t>
            </a:r>
            <a:r>
              <a:rPr lang="en-US" dirty="0"/>
              <a:t>, </a:t>
            </a:r>
            <a:r>
              <a:rPr lang="en-US" dirty="0" err="1"/>
              <a:t>Cirȩsan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</a:t>
            </a:r>
            <a:r>
              <a:rPr lang="en-US" baseline="30000" dirty="0"/>
              <a:t>2</a:t>
            </a:r>
            <a:r>
              <a:rPr lang="en-US" dirty="0"/>
              <a:t> showed that extreme cleverness was not needed! </a:t>
            </a:r>
            <a:r>
              <a:rPr lang="en-US" u="sng" dirty="0"/>
              <a:t>Just a lot of computing power</a:t>
            </a:r>
            <a:r>
              <a:rPr lang="en-US" dirty="0"/>
              <a:t>!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The authors succeeded in training a DNN with architecture </a:t>
            </a:r>
            <a:r>
              <a:rPr lang="is-IS" dirty="0"/>
              <a:t>(</a:t>
            </a:r>
            <a:r>
              <a:rPr lang="is-IS" b="1" dirty="0">
                <a:solidFill>
                  <a:srgbClr val="FF0000"/>
                </a:solidFill>
              </a:rPr>
              <a:t>784</a:t>
            </a:r>
            <a:r>
              <a:rPr lang="is-IS" dirty="0"/>
              <a:t>, 2500, 2000, 1500, 1000, 500, </a:t>
            </a:r>
            <a:r>
              <a:rPr lang="is-IS" b="1" dirty="0">
                <a:solidFill>
                  <a:srgbClr val="FF0000"/>
                </a:solidFill>
              </a:rPr>
              <a:t>10</a:t>
            </a:r>
            <a:r>
              <a:rPr lang="is-IS" dirty="0"/>
              <a:t>) to classify the hand-written digits in the </a:t>
            </a:r>
            <a:r>
              <a:rPr lang="is-IS" dirty="0">
                <a:solidFill>
                  <a:srgbClr val="0033CC"/>
                </a:solidFill>
              </a:rPr>
              <a:t>MNIST</a:t>
            </a:r>
            <a:r>
              <a:rPr lang="is-IS" dirty="0"/>
              <a:t> database.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br>
              <a:rPr lang="en-US" dirty="0"/>
            </a:b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sz="2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eep</a:t>
            </a:r>
            <a:r>
              <a:rPr lang="en-US" dirty="0"/>
              <a:t> 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eural</a:t>
            </a:r>
            <a:r>
              <a:rPr lang="en-US" dirty="0"/>
              <a:t> 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6800" y="5153561"/>
            <a:ext cx="69092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 Hinton, G. E., </a:t>
            </a:r>
            <a:r>
              <a:rPr lang="en-US" sz="1600" dirty="0" err="1"/>
              <a:t>Osindero</a:t>
            </a:r>
            <a:r>
              <a:rPr lang="en-US" sz="1600" dirty="0"/>
              <a:t>, S. and </a:t>
            </a:r>
            <a:r>
              <a:rPr lang="en-US" sz="1600" dirty="0" err="1"/>
              <a:t>Teh</a:t>
            </a:r>
            <a:r>
              <a:rPr lang="en-US" sz="1600" dirty="0"/>
              <a:t>, Y., A fast learning algorithm </a:t>
            </a:r>
          </a:p>
          <a:p>
            <a:r>
              <a:rPr lang="en-US" sz="1600" dirty="0"/>
              <a:t>   for deep belief nets, Neural Computation 18, 1527-1554. </a:t>
            </a:r>
          </a:p>
          <a:p>
            <a:r>
              <a:rPr lang="en-US" sz="1600" dirty="0"/>
              <a:t>2 </a:t>
            </a:r>
            <a:r>
              <a:rPr lang="en-US" sz="1600" dirty="0" err="1"/>
              <a:t>Cirȩsan</a:t>
            </a:r>
            <a:r>
              <a:rPr lang="en-US" sz="1600" dirty="0"/>
              <a:t> DC, Meier U, Gambardella LM, </a:t>
            </a:r>
            <a:r>
              <a:rPr lang="en-US" sz="1600" dirty="0" err="1"/>
              <a:t>Schmidhuber</a:t>
            </a:r>
            <a:r>
              <a:rPr lang="en-US" sz="1600" dirty="0"/>
              <a:t> J. , Deep, big, </a:t>
            </a:r>
          </a:p>
          <a:p>
            <a:r>
              <a:rPr lang="en-US" sz="1600" dirty="0"/>
              <a:t>   simple neural nets for handwritten digit recognition. Neural </a:t>
            </a:r>
            <a:r>
              <a:rPr lang="en-US" sz="1600" dirty="0" err="1"/>
              <a:t>Comput</a:t>
            </a:r>
            <a:r>
              <a:rPr lang="en-US" sz="1600" dirty="0"/>
              <a:t>. 2010 Dec;</a:t>
            </a:r>
          </a:p>
          <a:p>
            <a:r>
              <a:rPr lang="en-US" sz="1600" dirty="0"/>
              <a:t>   22 (12): 3207-20. </a:t>
            </a:r>
            <a:r>
              <a:rPr lang="en-US" sz="1600" dirty="0">
                <a:solidFill>
                  <a:srgbClr val="0033CC"/>
                </a:solidFill>
              </a:rPr>
              <a:t>http://</a:t>
            </a:r>
            <a:r>
              <a:rPr lang="en-US" sz="1600" dirty="0" err="1">
                <a:solidFill>
                  <a:srgbClr val="0033CC"/>
                </a:solidFill>
              </a:rPr>
              <a:t>yann.lecun.com</a:t>
            </a:r>
            <a:r>
              <a:rPr lang="en-US" sz="1600" dirty="0">
                <a:solidFill>
                  <a:srgbClr val="0033CC"/>
                </a:solidFill>
              </a:rPr>
              <a:t>/</a:t>
            </a:r>
            <a:r>
              <a:rPr lang="en-US" sz="1600" dirty="0" err="1">
                <a:solidFill>
                  <a:srgbClr val="0033CC"/>
                </a:solidFill>
              </a:rPr>
              <a:t>exdb</a:t>
            </a:r>
            <a:r>
              <a:rPr lang="en-US" sz="1600" dirty="0">
                <a:solidFill>
                  <a:srgbClr val="0033CC"/>
                </a:solidFill>
              </a:rPr>
              <a:t>/</a:t>
            </a:r>
            <a:r>
              <a:rPr lang="en-US" sz="1600" dirty="0" err="1">
                <a:solidFill>
                  <a:srgbClr val="0033CC"/>
                </a:solidFill>
              </a:rPr>
              <a:t>mnist</a:t>
            </a:r>
            <a:r>
              <a:rPr lang="en-US" sz="1600" dirty="0">
                <a:solidFill>
                  <a:srgbClr val="0033CC"/>
                </a:solidFill>
              </a:rPr>
              <a:t>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5F644-BF57-4C46-9F3E-209B432870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11200" y="1295400"/>
            <a:ext cx="8051800" cy="481965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is-IS" dirty="0"/>
              <a:t>The database comprises </a:t>
            </a:r>
            <a:r>
              <a:rPr lang="is-IS" dirty="0">
                <a:solidFill>
                  <a:srgbClr val="0033CC"/>
                </a:solidFill>
              </a:rPr>
              <a:t>60,000</a:t>
            </a:r>
            <a:r>
              <a:rPr lang="is-IS" dirty="0"/>
              <a:t> 28×28 = </a:t>
            </a:r>
            <a:r>
              <a:rPr lang="is-IS" dirty="0">
                <a:solidFill>
                  <a:srgbClr val="0033CC"/>
                </a:solidFill>
              </a:rPr>
              <a:t>784-</a:t>
            </a:r>
            <a:r>
              <a:rPr lang="is-IS" dirty="0"/>
              <a:t>pixel images for training and validation, and </a:t>
            </a:r>
            <a:r>
              <a:rPr lang="is-IS" dirty="0">
                <a:solidFill>
                  <a:srgbClr val="0033CC"/>
                </a:solidFill>
              </a:rPr>
              <a:t>10,000</a:t>
            </a:r>
            <a:r>
              <a:rPr lang="is-IS" dirty="0"/>
              <a:t> for testing.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is-I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is-IS" dirty="0"/>
              <a:t>The error rate of their (</a:t>
            </a:r>
            <a:r>
              <a:rPr lang="is-IS" b="1" dirty="0">
                <a:solidFill>
                  <a:srgbClr val="FF0000"/>
                </a:solidFill>
              </a:rPr>
              <a:t>784</a:t>
            </a:r>
            <a:r>
              <a:rPr lang="is-IS" dirty="0"/>
              <a:t>, 2500, 2000, 1500, 1000, 500, </a:t>
            </a:r>
            <a:r>
              <a:rPr lang="is-IS" b="1" dirty="0">
                <a:solidFill>
                  <a:srgbClr val="FF0000"/>
                </a:solidFill>
              </a:rPr>
              <a:t>10</a:t>
            </a:r>
            <a:r>
              <a:rPr lang="is-IS" dirty="0"/>
              <a:t>) DNN was </a:t>
            </a:r>
            <a:r>
              <a:rPr lang="is-IS" dirty="0">
                <a:solidFill>
                  <a:srgbClr val="0033CC"/>
                </a:solidFill>
              </a:rPr>
              <a:t>35</a:t>
            </a:r>
            <a:r>
              <a:rPr lang="is-IS" dirty="0"/>
              <a:t> images out of </a:t>
            </a:r>
            <a:r>
              <a:rPr lang="is-IS" dirty="0">
                <a:solidFill>
                  <a:srgbClr val="0033CC"/>
                </a:solidFill>
              </a:rPr>
              <a:t>10,000</a:t>
            </a:r>
            <a:r>
              <a:rPr lang="is-IS" dirty="0"/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is-I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is-IS" dirty="0"/>
              <a:t>The misclassified images are shown on the next slide.</a:t>
            </a: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</a:pPr>
            <a:endParaRPr lang="en-US" sz="2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eep</a:t>
            </a:r>
            <a:r>
              <a:rPr lang="en-US" dirty="0"/>
              <a:t> 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eural</a:t>
            </a:r>
            <a:r>
              <a:rPr lang="en-US" dirty="0"/>
              <a:t> 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3521" y="5477470"/>
            <a:ext cx="7673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 </a:t>
            </a:r>
            <a:r>
              <a:rPr lang="en-US" sz="1800" dirty="0" err="1"/>
              <a:t>Cirȩsan</a:t>
            </a:r>
            <a:r>
              <a:rPr lang="en-US" sz="1800" dirty="0"/>
              <a:t> DC, Meier U, Gambardella LM, </a:t>
            </a:r>
            <a:r>
              <a:rPr lang="en-US" sz="1800" dirty="0" err="1"/>
              <a:t>Schmidhuber</a:t>
            </a:r>
            <a:r>
              <a:rPr lang="en-US" sz="1800" dirty="0"/>
              <a:t> J. , </a:t>
            </a:r>
            <a:r>
              <a:rPr lang="en-US" sz="1800" dirty="0">
                <a:solidFill>
                  <a:srgbClr val="0033CC"/>
                </a:solidFill>
              </a:rPr>
              <a:t>Deep, big, </a:t>
            </a:r>
          </a:p>
          <a:p>
            <a:r>
              <a:rPr lang="en-US" sz="1800" dirty="0">
                <a:solidFill>
                  <a:srgbClr val="0033CC"/>
                </a:solidFill>
              </a:rPr>
              <a:t>   simple neural nets for handwritten digit recognition</a:t>
            </a:r>
            <a:r>
              <a:rPr lang="en-US" sz="1800" dirty="0"/>
              <a:t>. Neural </a:t>
            </a:r>
            <a:r>
              <a:rPr lang="en-US" sz="1800" dirty="0" err="1"/>
              <a:t>Comput</a:t>
            </a:r>
            <a:r>
              <a:rPr lang="en-US" sz="1800" dirty="0"/>
              <a:t>. 2010 Dec;</a:t>
            </a:r>
          </a:p>
          <a:p>
            <a:r>
              <a:rPr lang="en-US" sz="1800" dirty="0"/>
              <a:t>   22 (12): 3207-20. http://</a:t>
            </a:r>
            <a:r>
              <a:rPr lang="en-US" sz="1800" dirty="0" err="1"/>
              <a:t>yann.lecun.com</a:t>
            </a:r>
            <a:r>
              <a:rPr lang="en-US" sz="1800" dirty="0"/>
              <a:t>/</a:t>
            </a:r>
            <a:r>
              <a:rPr lang="en-US" sz="1800" dirty="0" err="1"/>
              <a:t>exdb</a:t>
            </a:r>
            <a:r>
              <a:rPr lang="en-US" sz="1800" dirty="0"/>
              <a:t>/</a:t>
            </a:r>
            <a:r>
              <a:rPr lang="en-US" sz="1800" dirty="0" err="1"/>
              <a:t>mnist</a:t>
            </a:r>
            <a:r>
              <a:rPr lang="en-US" sz="1800" dirty="0"/>
              <a:t>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2F603-C178-EB41-BBB7-47DCC8061A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59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(</a:t>
            </a:r>
            <a:r>
              <a:rPr lang="is-IS" dirty="0">
                <a:solidFill>
                  <a:srgbClr val="FF0000"/>
                </a:solidFill>
              </a:rPr>
              <a:t>784</a:t>
            </a:r>
            <a:r>
              <a:rPr lang="is-IS" dirty="0"/>
              <a:t>, 2500, 2000, 1500, 1000, 500, </a:t>
            </a:r>
            <a:r>
              <a:rPr lang="is-IS" dirty="0">
                <a:solidFill>
                  <a:srgbClr val="FF0000"/>
                </a:solidFill>
              </a:rPr>
              <a:t>10</a:t>
            </a:r>
            <a:r>
              <a:rPr lang="is-IS" dirty="0"/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05800" y="6477000"/>
            <a:ext cx="8382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1837A4C-8D73-9C4E-9537-8F1A603B33F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14" y="1043012"/>
            <a:ext cx="6756977" cy="50005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8083" y="5867400"/>
            <a:ext cx="6756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Upper right: correct answer; lower left answer of highest DNN output; </a:t>
            </a:r>
          </a:p>
          <a:p>
            <a:r>
              <a:rPr lang="en-US" sz="1800" dirty="0"/>
              <a:t>lower right answer of next highest DNN output.</a:t>
            </a:r>
          </a:p>
        </p:txBody>
      </p:sp>
      <p:sp>
        <p:nvSpPr>
          <p:cNvPr id="3" name="Freeform 2"/>
          <p:cNvSpPr/>
          <p:nvPr/>
        </p:nvSpPr>
        <p:spPr>
          <a:xfrm>
            <a:off x="1676400" y="1295400"/>
            <a:ext cx="708561" cy="1009402"/>
          </a:xfrm>
          <a:custGeom>
            <a:avLst/>
            <a:gdLst>
              <a:gd name="connsiteX0" fmla="*/ 261257 w 1318161"/>
              <a:gd name="connsiteY0" fmla="*/ 71252 h 1009402"/>
              <a:gd name="connsiteX1" fmla="*/ 213756 w 1318161"/>
              <a:gd name="connsiteY1" fmla="*/ 95002 h 1009402"/>
              <a:gd name="connsiteX2" fmla="*/ 118753 w 1318161"/>
              <a:gd name="connsiteY2" fmla="*/ 178130 h 1009402"/>
              <a:gd name="connsiteX3" fmla="*/ 95003 w 1318161"/>
              <a:gd name="connsiteY3" fmla="*/ 225631 h 1009402"/>
              <a:gd name="connsiteX4" fmla="*/ 71252 w 1318161"/>
              <a:gd name="connsiteY4" fmla="*/ 261257 h 1009402"/>
              <a:gd name="connsiteX5" fmla="*/ 35626 w 1318161"/>
              <a:gd name="connsiteY5" fmla="*/ 332509 h 1009402"/>
              <a:gd name="connsiteX6" fmla="*/ 11875 w 1318161"/>
              <a:gd name="connsiteY6" fmla="*/ 415636 h 1009402"/>
              <a:gd name="connsiteX7" fmla="*/ 0 w 1318161"/>
              <a:gd name="connsiteY7" fmla="*/ 463138 h 1009402"/>
              <a:gd name="connsiteX8" fmla="*/ 11875 w 1318161"/>
              <a:gd name="connsiteY8" fmla="*/ 700644 h 1009402"/>
              <a:gd name="connsiteX9" fmla="*/ 23751 w 1318161"/>
              <a:gd name="connsiteY9" fmla="*/ 748145 h 1009402"/>
              <a:gd name="connsiteX10" fmla="*/ 71252 w 1318161"/>
              <a:gd name="connsiteY10" fmla="*/ 819397 h 1009402"/>
              <a:gd name="connsiteX11" fmla="*/ 213756 w 1318161"/>
              <a:gd name="connsiteY11" fmla="*/ 938150 h 1009402"/>
              <a:gd name="connsiteX12" fmla="*/ 285008 w 1318161"/>
              <a:gd name="connsiteY12" fmla="*/ 961901 h 1009402"/>
              <a:gd name="connsiteX13" fmla="*/ 320634 w 1318161"/>
              <a:gd name="connsiteY13" fmla="*/ 985652 h 1009402"/>
              <a:gd name="connsiteX14" fmla="*/ 522514 w 1318161"/>
              <a:gd name="connsiteY14" fmla="*/ 1009402 h 1009402"/>
              <a:gd name="connsiteX15" fmla="*/ 831273 w 1318161"/>
              <a:gd name="connsiteY15" fmla="*/ 985652 h 1009402"/>
              <a:gd name="connsiteX16" fmla="*/ 902525 w 1318161"/>
              <a:gd name="connsiteY16" fmla="*/ 961901 h 1009402"/>
              <a:gd name="connsiteX17" fmla="*/ 938151 w 1318161"/>
              <a:gd name="connsiteY17" fmla="*/ 950026 h 1009402"/>
              <a:gd name="connsiteX18" fmla="*/ 1045029 w 1318161"/>
              <a:gd name="connsiteY18" fmla="*/ 890649 h 1009402"/>
              <a:gd name="connsiteX19" fmla="*/ 1187533 w 1318161"/>
              <a:gd name="connsiteY19" fmla="*/ 748145 h 1009402"/>
              <a:gd name="connsiteX20" fmla="*/ 1223159 w 1318161"/>
              <a:gd name="connsiteY20" fmla="*/ 712519 h 1009402"/>
              <a:gd name="connsiteX21" fmla="*/ 1270660 w 1318161"/>
              <a:gd name="connsiteY21" fmla="*/ 641267 h 1009402"/>
              <a:gd name="connsiteX22" fmla="*/ 1294411 w 1318161"/>
              <a:gd name="connsiteY22" fmla="*/ 570015 h 1009402"/>
              <a:gd name="connsiteX23" fmla="*/ 1306286 w 1318161"/>
              <a:gd name="connsiteY23" fmla="*/ 534389 h 1009402"/>
              <a:gd name="connsiteX24" fmla="*/ 1318161 w 1318161"/>
              <a:gd name="connsiteY24" fmla="*/ 463138 h 1009402"/>
              <a:gd name="connsiteX25" fmla="*/ 1306286 w 1318161"/>
              <a:gd name="connsiteY25" fmla="*/ 249382 h 1009402"/>
              <a:gd name="connsiteX26" fmla="*/ 1294411 w 1318161"/>
              <a:gd name="connsiteY26" fmla="*/ 213756 h 1009402"/>
              <a:gd name="connsiteX27" fmla="*/ 1151907 w 1318161"/>
              <a:gd name="connsiteY27" fmla="*/ 95002 h 1009402"/>
              <a:gd name="connsiteX28" fmla="*/ 1045029 w 1318161"/>
              <a:gd name="connsiteY28" fmla="*/ 47501 h 1009402"/>
              <a:gd name="connsiteX29" fmla="*/ 997527 w 1318161"/>
              <a:gd name="connsiteY29" fmla="*/ 35626 h 1009402"/>
              <a:gd name="connsiteX30" fmla="*/ 688769 w 1318161"/>
              <a:gd name="connsiteY30" fmla="*/ 23750 h 1009402"/>
              <a:gd name="connsiteX31" fmla="*/ 617517 w 1318161"/>
              <a:gd name="connsiteY31" fmla="*/ 11875 h 1009402"/>
              <a:gd name="connsiteX32" fmla="*/ 558140 w 1318161"/>
              <a:gd name="connsiteY32" fmla="*/ 0 h 1009402"/>
              <a:gd name="connsiteX33" fmla="*/ 368135 w 1318161"/>
              <a:gd name="connsiteY33" fmla="*/ 11875 h 1009402"/>
              <a:gd name="connsiteX34" fmla="*/ 285008 w 1318161"/>
              <a:gd name="connsiteY34" fmla="*/ 35626 h 1009402"/>
              <a:gd name="connsiteX35" fmla="*/ 261257 w 1318161"/>
              <a:gd name="connsiteY35" fmla="*/ 71252 h 100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18161" h="1009402">
                <a:moveTo>
                  <a:pt x="261257" y="71252"/>
                </a:moveTo>
                <a:cubicBezTo>
                  <a:pt x="249382" y="81148"/>
                  <a:pt x="228485" y="85182"/>
                  <a:pt x="213756" y="95002"/>
                </a:cubicBezTo>
                <a:cubicBezTo>
                  <a:pt x="170263" y="123997"/>
                  <a:pt x="153088" y="143795"/>
                  <a:pt x="118753" y="178130"/>
                </a:cubicBezTo>
                <a:cubicBezTo>
                  <a:pt x="110836" y="193964"/>
                  <a:pt x="103786" y="210261"/>
                  <a:pt x="95003" y="225631"/>
                </a:cubicBezTo>
                <a:cubicBezTo>
                  <a:pt x="87922" y="238023"/>
                  <a:pt x="77635" y="248491"/>
                  <a:pt x="71252" y="261257"/>
                </a:cubicBezTo>
                <a:cubicBezTo>
                  <a:pt x="22086" y="359589"/>
                  <a:pt x="103693" y="230409"/>
                  <a:pt x="35626" y="332509"/>
                </a:cubicBezTo>
                <a:cubicBezTo>
                  <a:pt x="-1501" y="481018"/>
                  <a:pt x="45951" y="296370"/>
                  <a:pt x="11875" y="415636"/>
                </a:cubicBezTo>
                <a:cubicBezTo>
                  <a:pt x="7391" y="431329"/>
                  <a:pt x="3958" y="447304"/>
                  <a:pt x="0" y="463138"/>
                </a:cubicBezTo>
                <a:cubicBezTo>
                  <a:pt x="3958" y="542307"/>
                  <a:pt x="5292" y="621650"/>
                  <a:pt x="11875" y="700644"/>
                </a:cubicBezTo>
                <a:cubicBezTo>
                  <a:pt x="13230" y="716909"/>
                  <a:pt x="16452" y="733547"/>
                  <a:pt x="23751" y="748145"/>
                </a:cubicBezTo>
                <a:cubicBezTo>
                  <a:pt x="36517" y="773676"/>
                  <a:pt x="51068" y="799213"/>
                  <a:pt x="71252" y="819397"/>
                </a:cubicBezTo>
                <a:cubicBezTo>
                  <a:pt x="104325" y="852470"/>
                  <a:pt x="164155" y="921616"/>
                  <a:pt x="213756" y="938150"/>
                </a:cubicBezTo>
                <a:lnTo>
                  <a:pt x="285008" y="961901"/>
                </a:lnTo>
                <a:cubicBezTo>
                  <a:pt x="296883" y="969818"/>
                  <a:pt x="307270" y="980641"/>
                  <a:pt x="320634" y="985652"/>
                </a:cubicBezTo>
                <a:cubicBezTo>
                  <a:pt x="363079" y="1001569"/>
                  <a:pt x="510260" y="1008381"/>
                  <a:pt x="522514" y="1009402"/>
                </a:cubicBezTo>
                <a:cubicBezTo>
                  <a:pt x="579070" y="1006574"/>
                  <a:pt x="744102" y="1007445"/>
                  <a:pt x="831273" y="985652"/>
                </a:cubicBezTo>
                <a:cubicBezTo>
                  <a:pt x="855561" y="979580"/>
                  <a:pt x="878774" y="969818"/>
                  <a:pt x="902525" y="961901"/>
                </a:cubicBezTo>
                <a:lnTo>
                  <a:pt x="938151" y="950026"/>
                </a:lnTo>
                <a:cubicBezTo>
                  <a:pt x="982948" y="935093"/>
                  <a:pt x="1004199" y="931479"/>
                  <a:pt x="1045029" y="890649"/>
                </a:cubicBezTo>
                <a:lnTo>
                  <a:pt x="1187533" y="748145"/>
                </a:lnTo>
                <a:cubicBezTo>
                  <a:pt x="1199408" y="736270"/>
                  <a:pt x="1213843" y="726493"/>
                  <a:pt x="1223159" y="712519"/>
                </a:cubicBezTo>
                <a:lnTo>
                  <a:pt x="1270660" y="641267"/>
                </a:lnTo>
                <a:lnTo>
                  <a:pt x="1294411" y="570015"/>
                </a:lnTo>
                <a:cubicBezTo>
                  <a:pt x="1298369" y="558140"/>
                  <a:pt x="1304228" y="546736"/>
                  <a:pt x="1306286" y="534389"/>
                </a:cubicBezTo>
                <a:lnTo>
                  <a:pt x="1318161" y="463138"/>
                </a:lnTo>
                <a:cubicBezTo>
                  <a:pt x="1314203" y="391886"/>
                  <a:pt x="1313052" y="320422"/>
                  <a:pt x="1306286" y="249382"/>
                </a:cubicBezTo>
                <a:cubicBezTo>
                  <a:pt x="1305099" y="236921"/>
                  <a:pt x="1302096" y="223637"/>
                  <a:pt x="1294411" y="213756"/>
                </a:cubicBezTo>
                <a:cubicBezTo>
                  <a:pt x="1245178" y="150457"/>
                  <a:pt x="1215240" y="137224"/>
                  <a:pt x="1151907" y="95002"/>
                </a:cubicBezTo>
                <a:cubicBezTo>
                  <a:pt x="1105122" y="63812"/>
                  <a:pt x="1112855" y="64457"/>
                  <a:pt x="1045029" y="47501"/>
                </a:cubicBezTo>
                <a:cubicBezTo>
                  <a:pt x="1029195" y="43543"/>
                  <a:pt x="1013812" y="36712"/>
                  <a:pt x="997527" y="35626"/>
                </a:cubicBezTo>
                <a:cubicBezTo>
                  <a:pt x="894760" y="28775"/>
                  <a:pt x="791688" y="27709"/>
                  <a:pt x="688769" y="23750"/>
                </a:cubicBezTo>
                <a:lnTo>
                  <a:pt x="617517" y="11875"/>
                </a:lnTo>
                <a:cubicBezTo>
                  <a:pt x="597658" y="8264"/>
                  <a:pt x="578324" y="0"/>
                  <a:pt x="558140" y="0"/>
                </a:cubicBezTo>
                <a:cubicBezTo>
                  <a:pt x="494681" y="0"/>
                  <a:pt x="431470" y="7917"/>
                  <a:pt x="368135" y="11875"/>
                </a:cubicBezTo>
                <a:cubicBezTo>
                  <a:pt x="361797" y="13460"/>
                  <a:pt x="295232" y="28810"/>
                  <a:pt x="285008" y="35626"/>
                </a:cubicBezTo>
                <a:cubicBezTo>
                  <a:pt x="281714" y="37822"/>
                  <a:pt x="273132" y="61356"/>
                  <a:pt x="261257" y="7125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162800" y="1219200"/>
            <a:ext cx="762000" cy="1009402"/>
          </a:xfrm>
          <a:custGeom>
            <a:avLst/>
            <a:gdLst>
              <a:gd name="connsiteX0" fmla="*/ 261257 w 1318161"/>
              <a:gd name="connsiteY0" fmla="*/ 71252 h 1009402"/>
              <a:gd name="connsiteX1" fmla="*/ 213756 w 1318161"/>
              <a:gd name="connsiteY1" fmla="*/ 95002 h 1009402"/>
              <a:gd name="connsiteX2" fmla="*/ 118753 w 1318161"/>
              <a:gd name="connsiteY2" fmla="*/ 178130 h 1009402"/>
              <a:gd name="connsiteX3" fmla="*/ 95003 w 1318161"/>
              <a:gd name="connsiteY3" fmla="*/ 225631 h 1009402"/>
              <a:gd name="connsiteX4" fmla="*/ 71252 w 1318161"/>
              <a:gd name="connsiteY4" fmla="*/ 261257 h 1009402"/>
              <a:gd name="connsiteX5" fmla="*/ 35626 w 1318161"/>
              <a:gd name="connsiteY5" fmla="*/ 332509 h 1009402"/>
              <a:gd name="connsiteX6" fmla="*/ 11875 w 1318161"/>
              <a:gd name="connsiteY6" fmla="*/ 415636 h 1009402"/>
              <a:gd name="connsiteX7" fmla="*/ 0 w 1318161"/>
              <a:gd name="connsiteY7" fmla="*/ 463138 h 1009402"/>
              <a:gd name="connsiteX8" fmla="*/ 11875 w 1318161"/>
              <a:gd name="connsiteY8" fmla="*/ 700644 h 1009402"/>
              <a:gd name="connsiteX9" fmla="*/ 23751 w 1318161"/>
              <a:gd name="connsiteY9" fmla="*/ 748145 h 1009402"/>
              <a:gd name="connsiteX10" fmla="*/ 71252 w 1318161"/>
              <a:gd name="connsiteY10" fmla="*/ 819397 h 1009402"/>
              <a:gd name="connsiteX11" fmla="*/ 213756 w 1318161"/>
              <a:gd name="connsiteY11" fmla="*/ 938150 h 1009402"/>
              <a:gd name="connsiteX12" fmla="*/ 285008 w 1318161"/>
              <a:gd name="connsiteY12" fmla="*/ 961901 h 1009402"/>
              <a:gd name="connsiteX13" fmla="*/ 320634 w 1318161"/>
              <a:gd name="connsiteY13" fmla="*/ 985652 h 1009402"/>
              <a:gd name="connsiteX14" fmla="*/ 522514 w 1318161"/>
              <a:gd name="connsiteY14" fmla="*/ 1009402 h 1009402"/>
              <a:gd name="connsiteX15" fmla="*/ 831273 w 1318161"/>
              <a:gd name="connsiteY15" fmla="*/ 985652 h 1009402"/>
              <a:gd name="connsiteX16" fmla="*/ 902525 w 1318161"/>
              <a:gd name="connsiteY16" fmla="*/ 961901 h 1009402"/>
              <a:gd name="connsiteX17" fmla="*/ 938151 w 1318161"/>
              <a:gd name="connsiteY17" fmla="*/ 950026 h 1009402"/>
              <a:gd name="connsiteX18" fmla="*/ 1045029 w 1318161"/>
              <a:gd name="connsiteY18" fmla="*/ 890649 h 1009402"/>
              <a:gd name="connsiteX19" fmla="*/ 1187533 w 1318161"/>
              <a:gd name="connsiteY19" fmla="*/ 748145 h 1009402"/>
              <a:gd name="connsiteX20" fmla="*/ 1223159 w 1318161"/>
              <a:gd name="connsiteY20" fmla="*/ 712519 h 1009402"/>
              <a:gd name="connsiteX21" fmla="*/ 1270660 w 1318161"/>
              <a:gd name="connsiteY21" fmla="*/ 641267 h 1009402"/>
              <a:gd name="connsiteX22" fmla="*/ 1294411 w 1318161"/>
              <a:gd name="connsiteY22" fmla="*/ 570015 h 1009402"/>
              <a:gd name="connsiteX23" fmla="*/ 1306286 w 1318161"/>
              <a:gd name="connsiteY23" fmla="*/ 534389 h 1009402"/>
              <a:gd name="connsiteX24" fmla="*/ 1318161 w 1318161"/>
              <a:gd name="connsiteY24" fmla="*/ 463138 h 1009402"/>
              <a:gd name="connsiteX25" fmla="*/ 1306286 w 1318161"/>
              <a:gd name="connsiteY25" fmla="*/ 249382 h 1009402"/>
              <a:gd name="connsiteX26" fmla="*/ 1294411 w 1318161"/>
              <a:gd name="connsiteY26" fmla="*/ 213756 h 1009402"/>
              <a:gd name="connsiteX27" fmla="*/ 1151907 w 1318161"/>
              <a:gd name="connsiteY27" fmla="*/ 95002 h 1009402"/>
              <a:gd name="connsiteX28" fmla="*/ 1045029 w 1318161"/>
              <a:gd name="connsiteY28" fmla="*/ 47501 h 1009402"/>
              <a:gd name="connsiteX29" fmla="*/ 997527 w 1318161"/>
              <a:gd name="connsiteY29" fmla="*/ 35626 h 1009402"/>
              <a:gd name="connsiteX30" fmla="*/ 688769 w 1318161"/>
              <a:gd name="connsiteY30" fmla="*/ 23750 h 1009402"/>
              <a:gd name="connsiteX31" fmla="*/ 617517 w 1318161"/>
              <a:gd name="connsiteY31" fmla="*/ 11875 h 1009402"/>
              <a:gd name="connsiteX32" fmla="*/ 558140 w 1318161"/>
              <a:gd name="connsiteY32" fmla="*/ 0 h 1009402"/>
              <a:gd name="connsiteX33" fmla="*/ 368135 w 1318161"/>
              <a:gd name="connsiteY33" fmla="*/ 11875 h 1009402"/>
              <a:gd name="connsiteX34" fmla="*/ 285008 w 1318161"/>
              <a:gd name="connsiteY34" fmla="*/ 35626 h 1009402"/>
              <a:gd name="connsiteX35" fmla="*/ 261257 w 1318161"/>
              <a:gd name="connsiteY35" fmla="*/ 71252 h 100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18161" h="1009402">
                <a:moveTo>
                  <a:pt x="261257" y="71252"/>
                </a:moveTo>
                <a:cubicBezTo>
                  <a:pt x="249382" y="81148"/>
                  <a:pt x="228485" y="85182"/>
                  <a:pt x="213756" y="95002"/>
                </a:cubicBezTo>
                <a:cubicBezTo>
                  <a:pt x="170263" y="123997"/>
                  <a:pt x="153088" y="143795"/>
                  <a:pt x="118753" y="178130"/>
                </a:cubicBezTo>
                <a:cubicBezTo>
                  <a:pt x="110836" y="193964"/>
                  <a:pt x="103786" y="210261"/>
                  <a:pt x="95003" y="225631"/>
                </a:cubicBezTo>
                <a:cubicBezTo>
                  <a:pt x="87922" y="238023"/>
                  <a:pt x="77635" y="248491"/>
                  <a:pt x="71252" y="261257"/>
                </a:cubicBezTo>
                <a:cubicBezTo>
                  <a:pt x="22086" y="359589"/>
                  <a:pt x="103693" y="230409"/>
                  <a:pt x="35626" y="332509"/>
                </a:cubicBezTo>
                <a:cubicBezTo>
                  <a:pt x="-1501" y="481018"/>
                  <a:pt x="45951" y="296370"/>
                  <a:pt x="11875" y="415636"/>
                </a:cubicBezTo>
                <a:cubicBezTo>
                  <a:pt x="7391" y="431329"/>
                  <a:pt x="3958" y="447304"/>
                  <a:pt x="0" y="463138"/>
                </a:cubicBezTo>
                <a:cubicBezTo>
                  <a:pt x="3958" y="542307"/>
                  <a:pt x="5292" y="621650"/>
                  <a:pt x="11875" y="700644"/>
                </a:cubicBezTo>
                <a:cubicBezTo>
                  <a:pt x="13230" y="716909"/>
                  <a:pt x="16452" y="733547"/>
                  <a:pt x="23751" y="748145"/>
                </a:cubicBezTo>
                <a:cubicBezTo>
                  <a:pt x="36517" y="773676"/>
                  <a:pt x="51068" y="799213"/>
                  <a:pt x="71252" y="819397"/>
                </a:cubicBezTo>
                <a:cubicBezTo>
                  <a:pt x="104325" y="852470"/>
                  <a:pt x="164155" y="921616"/>
                  <a:pt x="213756" y="938150"/>
                </a:cubicBezTo>
                <a:lnTo>
                  <a:pt x="285008" y="961901"/>
                </a:lnTo>
                <a:cubicBezTo>
                  <a:pt x="296883" y="969818"/>
                  <a:pt x="307270" y="980641"/>
                  <a:pt x="320634" y="985652"/>
                </a:cubicBezTo>
                <a:cubicBezTo>
                  <a:pt x="363079" y="1001569"/>
                  <a:pt x="510260" y="1008381"/>
                  <a:pt x="522514" y="1009402"/>
                </a:cubicBezTo>
                <a:cubicBezTo>
                  <a:pt x="579070" y="1006574"/>
                  <a:pt x="744102" y="1007445"/>
                  <a:pt x="831273" y="985652"/>
                </a:cubicBezTo>
                <a:cubicBezTo>
                  <a:pt x="855561" y="979580"/>
                  <a:pt x="878774" y="969818"/>
                  <a:pt x="902525" y="961901"/>
                </a:cubicBezTo>
                <a:lnTo>
                  <a:pt x="938151" y="950026"/>
                </a:lnTo>
                <a:cubicBezTo>
                  <a:pt x="982948" y="935093"/>
                  <a:pt x="1004199" y="931479"/>
                  <a:pt x="1045029" y="890649"/>
                </a:cubicBezTo>
                <a:lnTo>
                  <a:pt x="1187533" y="748145"/>
                </a:lnTo>
                <a:cubicBezTo>
                  <a:pt x="1199408" y="736270"/>
                  <a:pt x="1213843" y="726493"/>
                  <a:pt x="1223159" y="712519"/>
                </a:cubicBezTo>
                <a:lnTo>
                  <a:pt x="1270660" y="641267"/>
                </a:lnTo>
                <a:lnTo>
                  <a:pt x="1294411" y="570015"/>
                </a:lnTo>
                <a:cubicBezTo>
                  <a:pt x="1298369" y="558140"/>
                  <a:pt x="1304228" y="546736"/>
                  <a:pt x="1306286" y="534389"/>
                </a:cubicBezTo>
                <a:lnTo>
                  <a:pt x="1318161" y="463138"/>
                </a:lnTo>
                <a:cubicBezTo>
                  <a:pt x="1314203" y="391886"/>
                  <a:pt x="1313052" y="320422"/>
                  <a:pt x="1306286" y="249382"/>
                </a:cubicBezTo>
                <a:cubicBezTo>
                  <a:pt x="1305099" y="236921"/>
                  <a:pt x="1302096" y="223637"/>
                  <a:pt x="1294411" y="213756"/>
                </a:cubicBezTo>
                <a:cubicBezTo>
                  <a:pt x="1245178" y="150457"/>
                  <a:pt x="1215240" y="137224"/>
                  <a:pt x="1151907" y="95002"/>
                </a:cubicBezTo>
                <a:cubicBezTo>
                  <a:pt x="1105122" y="63812"/>
                  <a:pt x="1112855" y="64457"/>
                  <a:pt x="1045029" y="47501"/>
                </a:cubicBezTo>
                <a:cubicBezTo>
                  <a:pt x="1029195" y="43543"/>
                  <a:pt x="1013812" y="36712"/>
                  <a:pt x="997527" y="35626"/>
                </a:cubicBezTo>
                <a:cubicBezTo>
                  <a:pt x="894760" y="28775"/>
                  <a:pt x="791688" y="27709"/>
                  <a:pt x="688769" y="23750"/>
                </a:cubicBezTo>
                <a:lnTo>
                  <a:pt x="617517" y="11875"/>
                </a:lnTo>
                <a:cubicBezTo>
                  <a:pt x="597658" y="8264"/>
                  <a:pt x="578324" y="0"/>
                  <a:pt x="558140" y="0"/>
                </a:cubicBezTo>
                <a:cubicBezTo>
                  <a:pt x="494681" y="0"/>
                  <a:pt x="431470" y="7917"/>
                  <a:pt x="368135" y="11875"/>
                </a:cubicBezTo>
                <a:cubicBezTo>
                  <a:pt x="361797" y="13460"/>
                  <a:pt x="295232" y="28810"/>
                  <a:pt x="285008" y="35626"/>
                </a:cubicBezTo>
                <a:cubicBezTo>
                  <a:pt x="281714" y="37822"/>
                  <a:pt x="273132" y="61356"/>
                  <a:pt x="261257" y="7125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429000" y="2133600"/>
            <a:ext cx="762000" cy="1009402"/>
          </a:xfrm>
          <a:custGeom>
            <a:avLst/>
            <a:gdLst>
              <a:gd name="connsiteX0" fmla="*/ 261257 w 1318161"/>
              <a:gd name="connsiteY0" fmla="*/ 71252 h 1009402"/>
              <a:gd name="connsiteX1" fmla="*/ 213756 w 1318161"/>
              <a:gd name="connsiteY1" fmla="*/ 95002 h 1009402"/>
              <a:gd name="connsiteX2" fmla="*/ 118753 w 1318161"/>
              <a:gd name="connsiteY2" fmla="*/ 178130 h 1009402"/>
              <a:gd name="connsiteX3" fmla="*/ 95003 w 1318161"/>
              <a:gd name="connsiteY3" fmla="*/ 225631 h 1009402"/>
              <a:gd name="connsiteX4" fmla="*/ 71252 w 1318161"/>
              <a:gd name="connsiteY4" fmla="*/ 261257 h 1009402"/>
              <a:gd name="connsiteX5" fmla="*/ 35626 w 1318161"/>
              <a:gd name="connsiteY5" fmla="*/ 332509 h 1009402"/>
              <a:gd name="connsiteX6" fmla="*/ 11875 w 1318161"/>
              <a:gd name="connsiteY6" fmla="*/ 415636 h 1009402"/>
              <a:gd name="connsiteX7" fmla="*/ 0 w 1318161"/>
              <a:gd name="connsiteY7" fmla="*/ 463138 h 1009402"/>
              <a:gd name="connsiteX8" fmla="*/ 11875 w 1318161"/>
              <a:gd name="connsiteY8" fmla="*/ 700644 h 1009402"/>
              <a:gd name="connsiteX9" fmla="*/ 23751 w 1318161"/>
              <a:gd name="connsiteY9" fmla="*/ 748145 h 1009402"/>
              <a:gd name="connsiteX10" fmla="*/ 71252 w 1318161"/>
              <a:gd name="connsiteY10" fmla="*/ 819397 h 1009402"/>
              <a:gd name="connsiteX11" fmla="*/ 213756 w 1318161"/>
              <a:gd name="connsiteY11" fmla="*/ 938150 h 1009402"/>
              <a:gd name="connsiteX12" fmla="*/ 285008 w 1318161"/>
              <a:gd name="connsiteY12" fmla="*/ 961901 h 1009402"/>
              <a:gd name="connsiteX13" fmla="*/ 320634 w 1318161"/>
              <a:gd name="connsiteY13" fmla="*/ 985652 h 1009402"/>
              <a:gd name="connsiteX14" fmla="*/ 522514 w 1318161"/>
              <a:gd name="connsiteY14" fmla="*/ 1009402 h 1009402"/>
              <a:gd name="connsiteX15" fmla="*/ 831273 w 1318161"/>
              <a:gd name="connsiteY15" fmla="*/ 985652 h 1009402"/>
              <a:gd name="connsiteX16" fmla="*/ 902525 w 1318161"/>
              <a:gd name="connsiteY16" fmla="*/ 961901 h 1009402"/>
              <a:gd name="connsiteX17" fmla="*/ 938151 w 1318161"/>
              <a:gd name="connsiteY17" fmla="*/ 950026 h 1009402"/>
              <a:gd name="connsiteX18" fmla="*/ 1045029 w 1318161"/>
              <a:gd name="connsiteY18" fmla="*/ 890649 h 1009402"/>
              <a:gd name="connsiteX19" fmla="*/ 1187533 w 1318161"/>
              <a:gd name="connsiteY19" fmla="*/ 748145 h 1009402"/>
              <a:gd name="connsiteX20" fmla="*/ 1223159 w 1318161"/>
              <a:gd name="connsiteY20" fmla="*/ 712519 h 1009402"/>
              <a:gd name="connsiteX21" fmla="*/ 1270660 w 1318161"/>
              <a:gd name="connsiteY21" fmla="*/ 641267 h 1009402"/>
              <a:gd name="connsiteX22" fmla="*/ 1294411 w 1318161"/>
              <a:gd name="connsiteY22" fmla="*/ 570015 h 1009402"/>
              <a:gd name="connsiteX23" fmla="*/ 1306286 w 1318161"/>
              <a:gd name="connsiteY23" fmla="*/ 534389 h 1009402"/>
              <a:gd name="connsiteX24" fmla="*/ 1318161 w 1318161"/>
              <a:gd name="connsiteY24" fmla="*/ 463138 h 1009402"/>
              <a:gd name="connsiteX25" fmla="*/ 1306286 w 1318161"/>
              <a:gd name="connsiteY25" fmla="*/ 249382 h 1009402"/>
              <a:gd name="connsiteX26" fmla="*/ 1294411 w 1318161"/>
              <a:gd name="connsiteY26" fmla="*/ 213756 h 1009402"/>
              <a:gd name="connsiteX27" fmla="*/ 1151907 w 1318161"/>
              <a:gd name="connsiteY27" fmla="*/ 95002 h 1009402"/>
              <a:gd name="connsiteX28" fmla="*/ 1045029 w 1318161"/>
              <a:gd name="connsiteY28" fmla="*/ 47501 h 1009402"/>
              <a:gd name="connsiteX29" fmla="*/ 997527 w 1318161"/>
              <a:gd name="connsiteY29" fmla="*/ 35626 h 1009402"/>
              <a:gd name="connsiteX30" fmla="*/ 688769 w 1318161"/>
              <a:gd name="connsiteY30" fmla="*/ 23750 h 1009402"/>
              <a:gd name="connsiteX31" fmla="*/ 617517 w 1318161"/>
              <a:gd name="connsiteY31" fmla="*/ 11875 h 1009402"/>
              <a:gd name="connsiteX32" fmla="*/ 558140 w 1318161"/>
              <a:gd name="connsiteY32" fmla="*/ 0 h 1009402"/>
              <a:gd name="connsiteX33" fmla="*/ 368135 w 1318161"/>
              <a:gd name="connsiteY33" fmla="*/ 11875 h 1009402"/>
              <a:gd name="connsiteX34" fmla="*/ 285008 w 1318161"/>
              <a:gd name="connsiteY34" fmla="*/ 35626 h 1009402"/>
              <a:gd name="connsiteX35" fmla="*/ 261257 w 1318161"/>
              <a:gd name="connsiteY35" fmla="*/ 71252 h 100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18161" h="1009402">
                <a:moveTo>
                  <a:pt x="261257" y="71252"/>
                </a:moveTo>
                <a:cubicBezTo>
                  <a:pt x="249382" y="81148"/>
                  <a:pt x="228485" y="85182"/>
                  <a:pt x="213756" y="95002"/>
                </a:cubicBezTo>
                <a:cubicBezTo>
                  <a:pt x="170263" y="123997"/>
                  <a:pt x="153088" y="143795"/>
                  <a:pt x="118753" y="178130"/>
                </a:cubicBezTo>
                <a:cubicBezTo>
                  <a:pt x="110836" y="193964"/>
                  <a:pt x="103786" y="210261"/>
                  <a:pt x="95003" y="225631"/>
                </a:cubicBezTo>
                <a:cubicBezTo>
                  <a:pt x="87922" y="238023"/>
                  <a:pt x="77635" y="248491"/>
                  <a:pt x="71252" y="261257"/>
                </a:cubicBezTo>
                <a:cubicBezTo>
                  <a:pt x="22086" y="359589"/>
                  <a:pt x="103693" y="230409"/>
                  <a:pt x="35626" y="332509"/>
                </a:cubicBezTo>
                <a:cubicBezTo>
                  <a:pt x="-1501" y="481018"/>
                  <a:pt x="45951" y="296370"/>
                  <a:pt x="11875" y="415636"/>
                </a:cubicBezTo>
                <a:cubicBezTo>
                  <a:pt x="7391" y="431329"/>
                  <a:pt x="3958" y="447304"/>
                  <a:pt x="0" y="463138"/>
                </a:cubicBezTo>
                <a:cubicBezTo>
                  <a:pt x="3958" y="542307"/>
                  <a:pt x="5292" y="621650"/>
                  <a:pt x="11875" y="700644"/>
                </a:cubicBezTo>
                <a:cubicBezTo>
                  <a:pt x="13230" y="716909"/>
                  <a:pt x="16452" y="733547"/>
                  <a:pt x="23751" y="748145"/>
                </a:cubicBezTo>
                <a:cubicBezTo>
                  <a:pt x="36517" y="773676"/>
                  <a:pt x="51068" y="799213"/>
                  <a:pt x="71252" y="819397"/>
                </a:cubicBezTo>
                <a:cubicBezTo>
                  <a:pt x="104325" y="852470"/>
                  <a:pt x="164155" y="921616"/>
                  <a:pt x="213756" y="938150"/>
                </a:cubicBezTo>
                <a:lnTo>
                  <a:pt x="285008" y="961901"/>
                </a:lnTo>
                <a:cubicBezTo>
                  <a:pt x="296883" y="969818"/>
                  <a:pt x="307270" y="980641"/>
                  <a:pt x="320634" y="985652"/>
                </a:cubicBezTo>
                <a:cubicBezTo>
                  <a:pt x="363079" y="1001569"/>
                  <a:pt x="510260" y="1008381"/>
                  <a:pt x="522514" y="1009402"/>
                </a:cubicBezTo>
                <a:cubicBezTo>
                  <a:pt x="579070" y="1006574"/>
                  <a:pt x="744102" y="1007445"/>
                  <a:pt x="831273" y="985652"/>
                </a:cubicBezTo>
                <a:cubicBezTo>
                  <a:pt x="855561" y="979580"/>
                  <a:pt x="878774" y="969818"/>
                  <a:pt x="902525" y="961901"/>
                </a:cubicBezTo>
                <a:lnTo>
                  <a:pt x="938151" y="950026"/>
                </a:lnTo>
                <a:cubicBezTo>
                  <a:pt x="982948" y="935093"/>
                  <a:pt x="1004199" y="931479"/>
                  <a:pt x="1045029" y="890649"/>
                </a:cubicBezTo>
                <a:lnTo>
                  <a:pt x="1187533" y="748145"/>
                </a:lnTo>
                <a:cubicBezTo>
                  <a:pt x="1199408" y="736270"/>
                  <a:pt x="1213843" y="726493"/>
                  <a:pt x="1223159" y="712519"/>
                </a:cubicBezTo>
                <a:lnTo>
                  <a:pt x="1270660" y="641267"/>
                </a:lnTo>
                <a:lnTo>
                  <a:pt x="1294411" y="570015"/>
                </a:lnTo>
                <a:cubicBezTo>
                  <a:pt x="1298369" y="558140"/>
                  <a:pt x="1304228" y="546736"/>
                  <a:pt x="1306286" y="534389"/>
                </a:cubicBezTo>
                <a:lnTo>
                  <a:pt x="1318161" y="463138"/>
                </a:lnTo>
                <a:cubicBezTo>
                  <a:pt x="1314203" y="391886"/>
                  <a:pt x="1313052" y="320422"/>
                  <a:pt x="1306286" y="249382"/>
                </a:cubicBezTo>
                <a:cubicBezTo>
                  <a:pt x="1305099" y="236921"/>
                  <a:pt x="1302096" y="223637"/>
                  <a:pt x="1294411" y="213756"/>
                </a:cubicBezTo>
                <a:cubicBezTo>
                  <a:pt x="1245178" y="150457"/>
                  <a:pt x="1215240" y="137224"/>
                  <a:pt x="1151907" y="95002"/>
                </a:cubicBezTo>
                <a:cubicBezTo>
                  <a:pt x="1105122" y="63812"/>
                  <a:pt x="1112855" y="64457"/>
                  <a:pt x="1045029" y="47501"/>
                </a:cubicBezTo>
                <a:cubicBezTo>
                  <a:pt x="1029195" y="43543"/>
                  <a:pt x="1013812" y="36712"/>
                  <a:pt x="997527" y="35626"/>
                </a:cubicBezTo>
                <a:cubicBezTo>
                  <a:pt x="894760" y="28775"/>
                  <a:pt x="791688" y="27709"/>
                  <a:pt x="688769" y="23750"/>
                </a:cubicBezTo>
                <a:lnTo>
                  <a:pt x="617517" y="11875"/>
                </a:lnTo>
                <a:cubicBezTo>
                  <a:pt x="597658" y="8264"/>
                  <a:pt x="578324" y="0"/>
                  <a:pt x="558140" y="0"/>
                </a:cubicBezTo>
                <a:cubicBezTo>
                  <a:pt x="494681" y="0"/>
                  <a:pt x="431470" y="7917"/>
                  <a:pt x="368135" y="11875"/>
                </a:cubicBezTo>
                <a:cubicBezTo>
                  <a:pt x="361797" y="13460"/>
                  <a:pt x="295232" y="28810"/>
                  <a:pt x="285008" y="35626"/>
                </a:cubicBezTo>
                <a:cubicBezTo>
                  <a:pt x="281714" y="37822"/>
                  <a:pt x="273132" y="61356"/>
                  <a:pt x="261257" y="7125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581400" y="4820393"/>
            <a:ext cx="762000" cy="1009402"/>
          </a:xfrm>
          <a:custGeom>
            <a:avLst/>
            <a:gdLst>
              <a:gd name="connsiteX0" fmla="*/ 261257 w 1318161"/>
              <a:gd name="connsiteY0" fmla="*/ 71252 h 1009402"/>
              <a:gd name="connsiteX1" fmla="*/ 213756 w 1318161"/>
              <a:gd name="connsiteY1" fmla="*/ 95002 h 1009402"/>
              <a:gd name="connsiteX2" fmla="*/ 118753 w 1318161"/>
              <a:gd name="connsiteY2" fmla="*/ 178130 h 1009402"/>
              <a:gd name="connsiteX3" fmla="*/ 95003 w 1318161"/>
              <a:gd name="connsiteY3" fmla="*/ 225631 h 1009402"/>
              <a:gd name="connsiteX4" fmla="*/ 71252 w 1318161"/>
              <a:gd name="connsiteY4" fmla="*/ 261257 h 1009402"/>
              <a:gd name="connsiteX5" fmla="*/ 35626 w 1318161"/>
              <a:gd name="connsiteY5" fmla="*/ 332509 h 1009402"/>
              <a:gd name="connsiteX6" fmla="*/ 11875 w 1318161"/>
              <a:gd name="connsiteY6" fmla="*/ 415636 h 1009402"/>
              <a:gd name="connsiteX7" fmla="*/ 0 w 1318161"/>
              <a:gd name="connsiteY7" fmla="*/ 463138 h 1009402"/>
              <a:gd name="connsiteX8" fmla="*/ 11875 w 1318161"/>
              <a:gd name="connsiteY8" fmla="*/ 700644 h 1009402"/>
              <a:gd name="connsiteX9" fmla="*/ 23751 w 1318161"/>
              <a:gd name="connsiteY9" fmla="*/ 748145 h 1009402"/>
              <a:gd name="connsiteX10" fmla="*/ 71252 w 1318161"/>
              <a:gd name="connsiteY10" fmla="*/ 819397 h 1009402"/>
              <a:gd name="connsiteX11" fmla="*/ 213756 w 1318161"/>
              <a:gd name="connsiteY11" fmla="*/ 938150 h 1009402"/>
              <a:gd name="connsiteX12" fmla="*/ 285008 w 1318161"/>
              <a:gd name="connsiteY12" fmla="*/ 961901 h 1009402"/>
              <a:gd name="connsiteX13" fmla="*/ 320634 w 1318161"/>
              <a:gd name="connsiteY13" fmla="*/ 985652 h 1009402"/>
              <a:gd name="connsiteX14" fmla="*/ 522514 w 1318161"/>
              <a:gd name="connsiteY14" fmla="*/ 1009402 h 1009402"/>
              <a:gd name="connsiteX15" fmla="*/ 831273 w 1318161"/>
              <a:gd name="connsiteY15" fmla="*/ 985652 h 1009402"/>
              <a:gd name="connsiteX16" fmla="*/ 902525 w 1318161"/>
              <a:gd name="connsiteY16" fmla="*/ 961901 h 1009402"/>
              <a:gd name="connsiteX17" fmla="*/ 938151 w 1318161"/>
              <a:gd name="connsiteY17" fmla="*/ 950026 h 1009402"/>
              <a:gd name="connsiteX18" fmla="*/ 1045029 w 1318161"/>
              <a:gd name="connsiteY18" fmla="*/ 890649 h 1009402"/>
              <a:gd name="connsiteX19" fmla="*/ 1187533 w 1318161"/>
              <a:gd name="connsiteY19" fmla="*/ 748145 h 1009402"/>
              <a:gd name="connsiteX20" fmla="*/ 1223159 w 1318161"/>
              <a:gd name="connsiteY20" fmla="*/ 712519 h 1009402"/>
              <a:gd name="connsiteX21" fmla="*/ 1270660 w 1318161"/>
              <a:gd name="connsiteY21" fmla="*/ 641267 h 1009402"/>
              <a:gd name="connsiteX22" fmla="*/ 1294411 w 1318161"/>
              <a:gd name="connsiteY22" fmla="*/ 570015 h 1009402"/>
              <a:gd name="connsiteX23" fmla="*/ 1306286 w 1318161"/>
              <a:gd name="connsiteY23" fmla="*/ 534389 h 1009402"/>
              <a:gd name="connsiteX24" fmla="*/ 1318161 w 1318161"/>
              <a:gd name="connsiteY24" fmla="*/ 463138 h 1009402"/>
              <a:gd name="connsiteX25" fmla="*/ 1306286 w 1318161"/>
              <a:gd name="connsiteY25" fmla="*/ 249382 h 1009402"/>
              <a:gd name="connsiteX26" fmla="*/ 1294411 w 1318161"/>
              <a:gd name="connsiteY26" fmla="*/ 213756 h 1009402"/>
              <a:gd name="connsiteX27" fmla="*/ 1151907 w 1318161"/>
              <a:gd name="connsiteY27" fmla="*/ 95002 h 1009402"/>
              <a:gd name="connsiteX28" fmla="*/ 1045029 w 1318161"/>
              <a:gd name="connsiteY28" fmla="*/ 47501 h 1009402"/>
              <a:gd name="connsiteX29" fmla="*/ 997527 w 1318161"/>
              <a:gd name="connsiteY29" fmla="*/ 35626 h 1009402"/>
              <a:gd name="connsiteX30" fmla="*/ 688769 w 1318161"/>
              <a:gd name="connsiteY30" fmla="*/ 23750 h 1009402"/>
              <a:gd name="connsiteX31" fmla="*/ 617517 w 1318161"/>
              <a:gd name="connsiteY31" fmla="*/ 11875 h 1009402"/>
              <a:gd name="connsiteX32" fmla="*/ 558140 w 1318161"/>
              <a:gd name="connsiteY32" fmla="*/ 0 h 1009402"/>
              <a:gd name="connsiteX33" fmla="*/ 368135 w 1318161"/>
              <a:gd name="connsiteY33" fmla="*/ 11875 h 1009402"/>
              <a:gd name="connsiteX34" fmla="*/ 285008 w 1318161"/>
              <a:gd name="connsiteY34" fmla="*/ 35626 h 1009402"/>
              <a:gd name="connsiteX35" fmla="*/ 261257 w 1318161"/>
              <a:gd name="connsiteY35" fmla="*/ 71252 h 100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18161" h="1009402">
                <a:moveTo>
                  <a:pt x="261257" y="71252"/>
                </a:moveTo>
                <a:cubicBezTo>
                  <a:pt x="249382" y="81148"/>
                  <a:pt x="228485" y="85182"/>
                  <a:pt x="213756" y="95002"/>
                </a:cubicBezTo>
                <a:cubicBezTo>
                  <a:pt x="170263" y="123997"/>
                  <a:pt x="153088" y="143795"/>
                  <a:pt x="118753" y="178130"/>
                </a:cubicBezTo>
                <a:cubicBezTo>
                  <a:pt x="110836" y="193964"/>
                  <a:pt x="103786" y="210261"/>
                  <a:pt x="95003" y="225631"/>
                </a:cubicBezTo>
                <a:cubicBezTo>
                  <a:pt x="87922" y="238023"/>
                  <a:pt x="77635" y="248491"/>
                  <a:pt x="71252" y="261257"/>
                </a:cubicBezTo>
                <a:cubicBezTo>
                  <a:pt x="22086" y="359589"/>
                  <a:pt x="103693" y="230409"/>
                  <a:pt x="35626" y="332509"/>
                </a:cubicBezTo>
                <a:cubicBezTo>
                  <a:pt x="-1501" y="481018"/>
                  <a:pt x="45951" y="296370"/>
                  <a:pt x="11875" y="415636"/>
                </a:cubicBezTo>
                <a:cubicBezTo>
                  <a:pt x="7391" y="431329"/>
                  <a:pt x="3958" y="447304"/>
                  <a:pt x="0" y="463138"/>
                </a:cubicBezTo>
                <a:cubicBezTo>
                  <a:pt x="3958" y="542307"/>
                  <a:pt x="5292" y="621650"/>
                  <a:pt x="11875" y="700644"/>
                </a:cubicBezTo>
                <a:cubicBezTo>
                  <a:pt x="13230" y="716909"/>
                  <a:pt x="16452" y="733547"/>
                  <a:pt x="23751" y="748145"/>
                </a:cubicBezTo>
                <a:cubicBezTo>
                  <a:pt x="36517" y="773676"/>
                  <a:pt x="51068" y="799213"/>
                  <a:pt x="71252" y="819397"/>
                </a:cubicBezTo>
                <a:cubicBezTo>
                  <a:pt x="104325" y="852470"/>
                  <a:pt x="164155" y="921616"/>
                  <a:pt x="213756" y="938150"/>
                </a:cubicBezTo>
                <a:lnTo>
                  <a:pt x="285008" y="961901"/>
                </a:lnTo>
                <a:cubicBezTo>
                  <a:pt x="296883" y="969818"/>
                  <a:pt x="307270" y="980641"/>
                  <a:pt x="320634" y="985652"/>
                </a:cubicBezTo>
                <a:cubicBezTo>
                  <a:pt x="363079" y="1001569"/>
                  <a:pt x="510260" y="1008381"/>
                  <a:pt x="522514" y="1009402"/>
                </a:cubicBezTo>
                <a:cubicBezTo>
                  <a:pt x="579070" y="1006574"/>
                  <a:pt x="744102" y="1007445"/>
                  <a:pt x="831273" y="985652"/>
                </a:cubicBezTo>
                <a:cubicBezTo>
                  <a:pt x="855561" y="979580"/>
                  <a:pt x="878774" y="969818"/>
                  <a:pt x="902525" y="961901"/>
                </a:cubicBezTo>
                <a:lnTo>
                  <a:pt x="938151" y="950026"/>
                </a:lnTo>
                <a:cubicBezTo>
                  <a:pt x="982948" y="935093"/>
                  <a:pt x="1004199" y="931479"/>
                  <a:pt x="1045029" y="890649"/>
                </a:cubicBezTo>
                <a:lnTo>
                  <a:pt x="1187533" y="748145"/>
                </a:lnTo>
                <a:cubicBezTo>
                  <a:pt x="1199408" y="736270"/>
                  <a:pt x="1213843" y="726493"/>
                  <a:pt x="1223159" y="712519"/>
                </a:cubicBezTo>
                <a:lnTo>
                  <a:pt x="1270660" y="641267"/>
                </a:lnTo>
                <a:lnTo>
                  <a:pt x="1294411" y="570015"/>
                </a:lnTo>
                <a:cubicBezTo>
                  <a:pt x="1298369" y="558140"/>
                  <a:pt x="1304228" y="546736"/>
                  <a:pt x="1306286" y="534389"/>
                </a:cubicBezTo>
                <a:lnTo>
                  <a:pt x="1318161" y="463138"/>
                </a:lnTo>
                <a:cubicBezTo>
                  <a:pt x="1314203" y="391886"/>
                  <a:pt x="1313052" y="320422"/>
                  <a:pt x="1306286" y="249382"/>
                </a:cubicBezTo>
                <a:cubicBezTo>
                  <a:pt x="1305099" y="236921"/>
                  <a:pt x="1302096" y="223637"/>
                  <a:pt x="1294411" y="213756"/>
                </a:cubicBezTo>
                <a:cubicBezTo>
                  <a:pt x="1245178" y="150457"/>
                  <a:pt x="1215240" y="137224"/>
                  <a:pt x="1151907" y="95002"/>
                </a:cubicBezTo>
                <a:cubicBezTo>
                  <a:pt x="1105122" y="63812"/>
                  <a:pt x="1112855" y="64457"/>
                  <a:pt x="1045029" y="47501"/>
                </a:cubicBezTo>
                <a:cubicBezTo>
                  <a:pt x="1029195" y="43543"/>
                  <a:pt x="1013812" y="36712"/>
                  <a:pt x="997527" y="35626"/>
                </a:cubicBezTo>
                <a:cubicBezTo>
                  <a:pt x="894760" y="28775"/>
                  <a:pt x="791688" y="27709"/>
                  <a:pt x="688769" y="23750"/>
                </a:cubicBezTo>
                <a:lnTo>
                  <a:pt x="617517" y="11875"/>
                </a:lnTo>
                <a:cubicBezTo>
                  <a:pt x="597658" y="8264"/>
                  <a:pt x="578324" y="0"/>
                  <a:pt x="558140" y="0"/>
                </a:cubicBezTo>
                <a:cubicBezTo>
                  <a:pt x="494681" y="0"/>
                  <a:pt x="431470" y="7917"/>
                  <a:pt x="368135" y="11875"/>
                </a:cubicBezTo>
                <a:cubicBezTo>
                  <a:pt x="361797" y="13460"/>
                  <a:pt x="295232" y="28810"/>
                  <a:pt x="285008" y="35626"/>
                </a:cubicBezTo>
                <a:cubicBezTo>
                  <a:pt x="281714" y="37822"/>
                  <a:pt x="273132" y="61356"/>
                  <a:pt x="261257" y="7125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172200" y="3048000"/>
            <a:ext cx="762000" cy="1009402"/>
          </a:xfrm>
          <a:custGeom>
            <a:avLst/>
            <a:gdLst>
              <a:gd name="connsiteX0" fmla="*/ 261257 w 1318161"/>
              <a:gd name="connsiteY0" fmla="*/ 71252 h 1009402"/>
              <a:gd name="connsiteX1" fmla="*/ 213756 w 1318161"/>
              <a:gd name="connsiteY1" fmla="*/ 95002 h 1009402"/>
              <a:gd name="connsiteX2" fmla="*/ 118753 w 1318161"/>
              <a:gd name="connsiteY2" fmla="*/ 178130 h 1009402"/>
              <a:gd name="connsiteX3" fmla="*/ 95003 w 1318161"/>
              <a:gd name="connsiteY3" fmla="*/ 225631 h 1009402"/>
              <a:gd name="connsiteX4" fmla="*/ 71252 w 1318161"/>
              <a:gd name="connsiteY4" fmla="*/ 261257 h 1009402"/>
              <a:gd name="connsiteX5" fmla="*/ 35626 w 1318161"/>
              <a:gd name="connsiteY5" fmla="*/ 332509 h 1009402"/>
              <a:gd name="connsiteX6" fmla="*/ 11875 w 1318161"/>
              <a:gd name="connsiteY6" fmla="*/ 415636 h 1009402"/>
              <a:gd name="connsiteX7" fmla="*/ 0 w 1318161"/>
              <a:gd name="connsiteY7" fmla="*/ 463138 h 1009402"/>
              <a:gd name="connsiteX8" fmla="*/ 11875 w 1318161"/>
              <a:gd name="connsiteY8" fmla="*/ 700644 h 1009402"/>
              <a:gd name="connsiteX9" fmla="*/ 23751 w 1318161"/>
              <a:gd name="connsiteY9" fmla="*/ 748145 h 1009402"/>
              <a:gd name="connsiteX10" fmla="*/ 71252 w 1318161"/>
              <a:gd name="connsiteY10" fmla="*/ 819397 h 1009402"/>
              <a:gd name="connsiteX11" fmla="*/ 213756 w 1318161"/>
              <a:gd name="connsiteY11" fmla="*/ 938150 h 1009402"/>
              <a:gd name="connsiteX12" fmla="*/ 285008 w 1318161"/>
              <a:gd name="connsiteY12" fmla="*/ 961901 h 1009402"/>
              <a:gd name="connsiteX13" fmla="*/ 320634 w 1318161"/>
              <a:gd name="connsiteY13" fmla="*/ 985652 h 1009402"/>
              <a:gd name="connsiteX14" fmla="*/ 522514 w 1318161"/>
              <a:gd name="connsiteY14" fmla="*/ 1009402 h 1009402"/>
              <a:gd name="connsiteX15" fmla="*/ 831273 w 1318161"/>
              <a:gd name="connsiteY15" fmla="*/ 985652 h 1009402"/>
              <a:gd name="connsiteX16" fmla="*/ 902525 w 1318161"/>
              <a:gd name="connsiteY16" fmla="*/ 961901 h 1009402"/>
              <a:gd name="connsiteX17" fmla="*/ 938151 w 1318161"/>
              <a:gd name="connsiteY17" fmla="*/ 950026 h 1009402"/>
              <a:gd name="connsiteX18" fmla="*/ 1045029 w 1318161"/>
              <a:gd name="connsiteY18" fmla="*/ 890649 h 1009402"/>
              <a:gd name="connsiteX19" fmla="*/ 1187533 w 1318161"/>
              <a:gd name="connsiteY19" fmla="*/ 748145 h 1009402"/>
              <a:gd name="connsiteX20" fmla="*/ 1223159 w 1318161"/>
              <a:gd name="connsiteY20" fmla="*/ 712519 h 1009402"/>
              <a:gd name="connsiteX21" fmla="*/ 1270660 w 1318161"/>
              <a:gd name="connsiteY21" fmla="*/ 641267 h 1009402"/>
              <a:gd name="connsiteX22" fmla="*/ 1294411 w 1318161"/>
              <a:gd name="connsiteY22" fmla="*/ 570015 h 1009402"/>
              <a:gd name="connsiteX23" fmla="*/ 1306286 w 1318161"/>
              <a:gd name="connsiteY23" fmla="*/ 534389 h 1009402"/>
              <a:gd name="connsiteX24" fmla="*/ 1318161 w 1318161"/>
              <a:gd name="connsiteY24" fmla="*/ 463138 h 1009402"/>
              <a:gd name="connsiteX25" fmla="*/ 1306286 w 1318161"/>
              <a:gd name="connsiteY25" fmla="*/ 249382 h 1009402"/>
              <a:gd name="connsiteX26" fmla="*/ 1294411 w 1318161"/>
              <a:gd name="connsiteY26" fmla="*/ 213756 h 1009402"/>
              <a:gd name="connsiteX27" fmla="*/ 1151907 w 1318161"/>
              <a:gd name="connsiteY27" fmla="*/ 95002 h 1009402"/>
              <a:gd name="connsiteX28" fmla="*/ 1045029 w 1318161"/>
              <a:gd name="connsiteY28" fmla="*/ 47501 h 1009402"/>
              <a:gd name="connsiteX29" fmla="*/ 997527 w 1318161"/>
              <a:gd name="connsiteY29" fmla="*/ 35626 h 1009402"/>
              <a:gd name="connsiteX30" fmla="*/ 688769 w 1318161"/>
              <a:gd name="connsiteY30" fmla="*/ 23750 h 1009402"/>
              <a:gd name="connsiteX31" fmla="*/ 617517 w 1318161"/>
              <a:gd name="connsiteY31" fmla="*/ 11875 h 1009402"/>
              <a:gd name="connsiteX32" fmla="*/ 558140 w 1318161"/>
              <a:gd name="connsiteY32" fmla="*/ 0 h 1009402"/>
              <a:gd name="connsiteX33" fmla="*/ 368135 w 1318161"/>
              <a:gd name="connsiteY33" fmla="*/ 11875 h 1009402"/>
              <a:gd name="connsiteX34" fmla="*/ 285008 w 1318161"/>
              <a:gd name="connsiteY34" fmla="*/ 35626 h 1009402"/>
              <a:gd name="connsiteX35" fmla="*/ 261257 w 1318161"/>
              <a:gd name="connsiteY35" fmla="*/ 71252 h 100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18161" h="1009402">
                <a:moveTo>
                  <a:pt x="261257" y="71252"/>
                </a:moveTo>
                <a:cubicBezTo>
                  <a:pt x="249382" y="81148"/>
                  <a:pt x="228485" y="85182"/>
                  <a:pt x="213756" y="95002"/>
                </a:cubicBezTo>
                <a:cubicBezTo>
                  <a:pt x="170263" y="123997"/>
                  <a:pt x="153088" y="143795"/>
                  <a:pt x="118753" y="178130"/>
                </a:cubicBezTo>
                <a:cubicBezTo>
                  <a:pt x="110836" y="193964"/>
                  <a:pt x="103786" y="210261"/>
                  <a:pt x="95003" y="225631"/>
                </a:cubicBezTo>
                <a:cubicBezTo>
                  <a:pt x="87922" y="238023"/>
                  <a:pt x="77635" y="248491"/>
                  <a:pt x="71252" y="261257"/>
                </a:cubicBezTo>
                <a:cubicBezTo>
                  <a:pt x="22086" y="359589"/>
                  <a:pt x="103693" y="230409"/>
                  <a:pt x="35626" y="332509"/>
                </a:cubicBezTo>
                <a:cubicBezTo>
                  <a:pt x="-1501" y="481018"/>
                  <a:pt x="45951" y="296370"/>
                  <a:pt x="11875" y="415636"/>
                </a:cubicBezTo>
                <a:cubicBezTo>
                  <a:pt x="7391" y="431329"/>
                  <a:pt x="3958" y="447304"/>
                  <a:pt x="0" y="463138"/>
                </a:cubicBezTo>
                <a:cubicBezTo>
                  <a:pt x="3958" y="542307"/>
                  <a:pt x="5292" y="621650"/>
                  <a:pt x="11875" y="700644"/>
                </a:cubicBezTo>
                <a:cubicBezTo>
                  <a:pt x="13230" y="716909"/>
                  <a:pt x="16452" y="733547"/>
                  <a:pt x="23751" y="748145"/>
                </a:cubicBezTo>
                <a:cubicBezTo>
                  <a:pt x="36517" y="773676"/>
                  <a:pt x="51068" y="799213"/>
                  <a:pt x="71252" y="819397"/>
                </a:cubicBezTo>
                <a:cubicBezTo>
                  <a:pt x="104325" y="852470"/>
                  <a:pt x="164155" y="921616"/>
                  <a:pt x="213756" y="938150"/>
                </a:cubicBezTo>
                <a:lnTo>
                  <a:pt x="285008" y="961901"/>
                </a:lnTo>
                <a:cubicBezTo>
                  <a:pt x="296883" y="969818"/>
                  <a:pt x="307270" y="980641"/>
                  <a:pt x="320634" y="985652"/>
                </a:cubicBezTo>
                <a:cubicBezTo>
                  <a:pt x="363079" y="1001569"/>
                  <a:pt x="510260" y="1008381"/>
                  <a:pt x="522514" y="1009402"/>
                </a:cubicBezTo>
                <a:cubicBezTo>
                  <a:pt x="579070" y="1006574"/>
                  <a:pt x="744102" y="1007445"/>
                  <a:pt x="831273" y="985652"/>
                </a:cubicBezTo>
                <a:cubicBezTo>
                  <a:pt x="855561" y="979580"/>
                  <a:pt x="878774" y="969818"/>
                  <a:pt x="902525" y="961901"/>
                </a:cubicBezTo>
                <a:lnTo>
                  <a:pt x="938151" y="950026"/>
                </a:lnTo>
                <a:cubicBezTo>
                  <a:pt x="982948" y="935093"/>
                  <a:pt x="1004199" y="931479"/>
                  <a:pt x="1045029" y="890649"/>
                </a:cubicBezTo>
                <a:lnTo>
                  <a:pt x="1187533" y="748145"/>
                </a:lnTo>
                <a:cubicBezTo>
                  <a:pt x="1199408" y="736270"/>
                  <a:pt x="1213843" y="726493"/>
                  <a:pt x="1223159" y="712519"/>
                </a:cubicBezTo>
                <a:lnTo>
                  <a:pt x="1270660" y="641267"/>
                </a:lnTo>
                <a:lnTo>
                  <a:pt x="1294411" y="570015"/>
                </a:lnTo>
                <a:cubicBezTo>
                  <a:pt x="1298369" y="558140"/>
                  <a:pt x="1304228" y="546736"/>
                  <a:pt x="1306286" y="534389"/>
                </a:cubicBezTo>
                <a:lnTo>
                  <a:pt x="1318161" y="463138"/>
                </a:lnTo>
                <a:cubicBezTo>
                  <a:pt x="1314203" y="391886"/>
                  <a:pt x="1313052" y="320422"/>
                  <a:pt x="1306286" y="249382"/>
                </a:cubicBezTo>
                <a:cubicBezTo>
                  <a:pt x="1305099" y="236921"/>
                  <a:pt x="1302096" y="223637"/>
                  <a:pt x="1294411" y="213756"/>
                </a:cubicBezTo>
                <a:cubicBezTo>
                  <a:pt x="1245178" y="150457"/>
                  <a:pt x="1215240" y="137224"/>
                  <a:pt x="1151907" y="95002"/>
                </a:cubicBezTo>
                <a:cubicBezTo>
                  <a:pt x="1105122" y="63812"/>
                  <a:pt x="1112855" y="64457"/>
                  <a:pt x="1045029" y="47501"/>
                </a:cubicBezTo>
                <a:cubicBezTo>
                  <a:pt x="1029195" y="43543"/>
                  <a:pt x="1013812" y="36712"/>
                  <a:pt x="997527" y="35626"/>
                </a:cubicBezTo>
                <a:cubicBezTo>
                  <a:pt x="894760" y="28775"/>
                  <a:pt x="791688" y="27709"/>
                  <a:pt x="688769" y="23750"/>
                </a:cubicBezTo>
                <a:lnTo>
                  <a:pt x="617517" y="11875"/>
                </a:lnTo>
                <a:cubicBezTo>
                  <a:pt x="597658" y="8264"/>
                  <a:pt x="578324" y="0"/>
                  <a:pt x="558140" y="0"/>
                </a:cubicBezTo>
                <a:cubicBezTo>
                  <a:pt x="494681" y="0"/>
                  <a:pt x="431470" y="7917"/>
                  <a:pt x="368135" y="11875"/>
                </a:cubicBezTo>
                <a:cubicBezTo>
                  <a:pt x="361797" y="13460"/>
                  <a:pt x="295232" y="28810"/>
                  <a:pt x="285008" y="35626"/>
                </a:cubicBezTo>
                <a:cubicBezTo>
                  <a:pt x="281714" y="37822"/>
                  <a:pt x="273132" y="61356"/>
                  <a:pt x="261257" y="7125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3" grpId="0" animBg="1"/>
      <p:bldP spid="1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C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onvolutional</a:t>
            </a:r>
            <a:r>
              <a:rPr lang="en-US" dirty="0"/>
              <a:t> 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eural</a:t>
            </a:r>
            <a:r>
              <a:rPr lang="en-US" dirty="0"/>
              <a:t> 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etworks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of the remarkable breakthroughs in tasks such as face recognition use a type of DNN called a </a:t>
            </a:r>
            <a:r>
              <a:rPr lang="en-US" dirty="0">
                <a:solidFill>
                  <a:srgbClr val="0033CC"/>
                </a:solidFill>
              </a:rPr>
              <a:t>convolutional neural network</a:t>
            </a:r>
            <a:r>
              <a:rPr lang="en-US" dirty="0"/>
              <a:t> (CNN).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CNNs are </a:t>
            </a:r>
            <a:r>
              <a:rPr lang="en-US" i="1" dirty="0">
                <a:solidFill>
                  <a:srgbClr val="0033CC"/>
                </a:solidFill>
              </a:rPr>
              <a:t>functions</a:t>
            </a:r>
            <a:r>
              <a:rPr lang="en-US" dirty="0"/>
              <a:t> that compress data and classify objects using their compressed representations using a fully connected NN. The compression dramatically reduces the dimensionality of the space to be searched.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Source: </a:t>
            </a:r>
            <a:r>
              <a:rPr lang="en-US" sz="2000" dirty="0">
                <a:hlinkClick r:id="rId2"/>
              </a:rPr>
              <a:t>https://www.clarifai.com/technology</a:t>
            </a:r>
            <a:endParaRPr lang="en-US" sz="2000" dirty="0"/>
          </a:p>
        </p:txBody>
      </p:sp>
      <p:pic>
        <p:nvPicPr>
          <p:cNvPr id="327682" name="Picture 2" descr="onvolutional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76725"/>
            <a:ext cx="6858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A2B91-B3D0-964B-8698-5877D8249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96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82" name="Picture 2" descr="onvolutional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05325"/>
            <a:ext cx="6858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8706" name="Picture 2" descr="onvolution_schema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2819400"/>
            <a:ext cx="25527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C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onvolutional</a:t>
            </a:r>
            <a:r>
              <a:rPr lang="en-US" dirty="0"/>
              <a:t> 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eural</a:t>
            </a:r>
            <a:r>
              <a:rPr lang="en-US" dirty="0"/>
              <a:t> 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etworks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</a:t>
            </a:r>
            <a:r>
              <a:rPr lang="en-US" dirty="0">
                <a:solidFill>
                  <a:srgbClr val="0033CC"/>
                </a:solidFill>
              </a:rPr>
              <a:t>CNN </a:t>
            </a:r>
            <a:r>
              <a:rPr lang="en-US" dirty="0"/>
              <a:t>comprises three types of processing layers: 1. </a:t>
            </a:r>
            <a:r>
              <a:rPr lang="en-US" dirty="0">
                <a:solidFill>
                  <a:srgbClr val="0033CC"/>
                </a:solidFill>
              </a:rPr>
              <a:t>convolution</a:t>
            </a:r>
            <a:r>
              <a:rPr lang="en-US" dirty="0"/>
              <a:t>, 2. </a:t>
            </a:r>
            <a:r>
              <a:rPr lang="en-US" dirty="0">
                <a:solidFill>
                  <a:srgbClr val="0033CC"/>
                </a:solidFill>
              </a:rPr>
              <a:t>pooling</a:t>
            </a:r>
            <a:r>
              <a:rPr lang="en-US" dirty="0"/>
              <a:t>, and 3. </a:t>
            </a:r>
            <a:r>
              <a:rPr lang="en-US" dirty="0">
                <a:solidFill>
                  <a:srgbClr val="0033CC"/>
                </a:solidFill>
              </a:rPr>
              <a:t>classification</a:t>
            </a:r>
            <a:r>
              <a:rPr lang="en-US" dirty="0"/>
              <a:t>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>
                <a:solidFill>
                  <a:srgbClr val="0033CC"/>
                </a:solidFill>
              </a:rPr>
              <a:t>Convolution layers</a:t>
            </a:r>
            <a:br>
              <a:rPr lang="en-US" dirty="0"/>
            </a:br>
            <a:r>
              <a:rPr lang="en-US" dirty="0"/>
              <a:t>The input layer is “convolved” with one or more matrices using element-wise products that</a:t>
            </a:r>
            <a:br>
              <a:rPr lang="en-US" dirty="0"/>
            </a:br>
            <a:r>
              <a:rPr lang="en-US" dirty="0"/>
              <a:t>are then summed. In this example,</a:t>
            </a:r>
            <a:br>
              <a:rPr lang="en-US" dirty="0"/>
            </a:br>
            <a:r>
              <a:rPr lang="en-US" dirty="0"/>
              <a:t>since the sliding matrix fits 9</a:t>
            </a:r>
            <a:br>
              <a:rPr lang="en-US" dirty="0"/>
            </a:br>
            <a:r>
              <a:rPr lang="en-US" dirty="0"/>
              <a:t>times, we compress the input from</a:t>
            </a:r>
            <a:br>
              <a:rPr lang="en-US" dirty="0"/>
            </a:br>
            <a:r>
              <a:rPr lang="en-US" dirty="0"/>
              <a:t>a 5 x 5 to a to a 3 x 3 matrix.</a:t>
            </a:r>
            <a:br>
              <a:rPr lang="en-US" dirty="0"/>
            </a:br>
            <a:r>
              <a:rPr lang="en-US" dirty="0"/>
              <a:t>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ADE0E7-FD2B-214C-896E-9E13026CE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56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82" name="Picture 2" descr="onvolutional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05325"/>
            <a:ext cx="6858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730" name="Picture 2" descr="creen Shot 2016-08-10 at 3.38.39 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2435"/>
            <a:ext cx="3124200" cy="26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2"/>
            </a:pPr>
            <a:r>
              <a:rPr lang="en-US" b="1" dirty="0">
                <a:solidFill>
                  <a:srgbClr val="0033CC"/>
                </a:solidFill>
              </a:rPr>
              <a:t>Pooling Layers</a:t>
            </a:r>
            <a:br>
              <a:rPr lang="en-US" dirty="0"/>
            </a:br>
            <a:r>
              <a:rPr lang="en-US" dirty="0"/>
              <a:t>After convolution, and a pixel by pixel non-linear map  (using, e.g., the function </a:t>
            </a:r>
            <a:r>
              <a:rPr lang="en-US" i="1" dirty="0">
                <a:solidFill>
                  <a:srgbClr val="0033CC"/>
                </a:solidFill>
              </a:rPr>
              <a:t>y</a:t>
            </a:r>
            <a:r>
              <a:rPr lang="en-US" dirty="0">
                <a:solidFill>
                  <a:srgbClr val="0033CC"/>
                </a:solidFill>
              </a:rPr>
              <a:t> = max(0, </a:t>
            </a:r>
            <a:r>
              <a:rPr lang="en-US" i="1" dirty="0">
                <a:solidFill>
                  <a:srgbClr val="0033CC"/>
                </a:solidFill>
              </a:rPr>
              <a:t>x</a:t>
            </a:r>
            <a:r>
              <a:rPr lang="en-US" dirty="0">
                <a:solidFill>
                  <a:srgbClr val="0033CC"/>
                </a:solidFill>
              </a:rPr>
              <a:t>) </a:t>
            </a:r>
            <a:r>
              <a:rPr lang="en-US" dirty="0"/>
              <a:t>= </a:t>
            </a:r>
            <a:r>
              <a:rPr lang="en-US" dirty="0" err="1"/>
              <a:t>ReLU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)), a coarse-graining of the layer is performed </a:t>
            </a:r>
            <a:br>
              <a:rPr lang="en-US" dirty="0"/>
            </a:br>
            <a:r>
              <a:rPr lang="en-US" dirty="0"/>
              <a:t>called </a:t>
            </a:r>
            <a:r>
              <a:rPr lang="en-US" dirty="0">
                <a:solidFill>
                  <a:srgbClr val="0033CC"/>
                </a:solidFill>
              </a:rPr>
              <a:t>max pooling </a:t>
            </a:r>
            <a:r>
              <a:rPr lang="en-US" dirty="0"/>
              <a:t>in which the maximum </a:t>
            </a:r>
            <a:br>
              <a:rPr lang="en-US" dirty="0"/>
            </a:br>
            <a:r>
              <a:rPr lang="en-US" dirty="0"/>
              <a:t>values within a series of small windows</a:t>
            </a:r>
            <a:br>
              <a:rPr lang="en-US" dirty="0"/>
            </a:br>
            <a:r>
              <a:rPr lang="en-US" dirty="0"/>
              <a:t>are selected and become the output of</a:t>
            </a:r>
            <a:br>
              <a:rPr lang="en-US" dirty="0"/>
            </a:br>
            <a:r>
              <a:rPr lang="en-US" dirty="0"/>
              <a:t>a pooling layer.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C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onvolutional </a:t>
            </a:r>
            <a:r>
              <a:rPr lang="en-US" dirty="0"/>
              <a:t>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eural</a:t>
            </a:r>
            <a:r>
              <a:rPr lang="en-US" dirty="0"/>
              <a:t> 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7F6235-E07B-5B4F-8F90-915523FA6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08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</p:spPr>
            <p:txBody>
              <a:bodyPr/>
              <a:lstStyle/>
              <a:p>
                <a:pPr marL="45720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Font typeface="+mj-lt"/>
                  <a:buAutoNum type="arabicPeriod" startAt="3"/>
                </a:pPr>
                <a:r>
                  <a:rPr lang="en-US" b="1" dirty="0">
                    <a:solidFill>
                      <a:srgbClr val="0033CC"/>
                    </a:solidFill>
                  </a:rPr>
                  <a:t>Classification Layers</a:t>
                </a:r>
                <a:br>
                  <a:rPr lang="en-US" dirty="0"/>
                </a:br>
                <a:r>
                  <a:rPr lang="en-US" dirty="0"/>
                  <a:t>After an alternating sequence of convolution and pooling layers, the outputs go to a standard neural network, either shallow or deep. The final outputs correspond to the different classes and like all flexible classifiers, a CNN approximates,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)/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0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  <a:blipFill>
                <a:blip r:embed="rId2"/>
                <a:stretch>
                  <a:fillRect l="-945" t="-1050" b="-6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682" name="Picture 2" descr="onvolutional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81525"/>
            <a:ext cx="6858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C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onvolutional </a:t>
            </a:r>
            <a:r>
              <a:rPr lang="en-US" dirty="0"/>
              <a:t>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eural</a:t>
            </a:r>
            <a:r>
              <a:rPr lang="en-US" dirty="0"/>
              <a:t> 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29486-1287-474D-B2AB-30A82210A7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1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DNN: recent examples</a:t>
            </a:r>
          </a:p>
        </p:txBody>
      </p:sp>
    </p:spTree>
    <p:extLst>
      <p:ext uri="{BB962C8B-B14F-4D97-AF65-F5344CB8AC3E}">
        <p14:creationId xmlns:p14="http://schemas.microsoft.com/office/powerpoint/2010/main" val="3338380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What is Machine Learning?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1295400"/>
            <a:ext cx="7772400" cy="5105400"/>
          </a:xfrm>
        </p:spPr>
        <p:txBody>
          <a:bodyPr/>
          <a:lstStyle/>
          <a:p>
            <a:pPr>
              <a:buFont typeface="Marlett" pitchFamily="26" charset="0"/>
              <a:buNone/>
            </a:pPr>
            <a:r>
              <a:rPr lang="en-US" sz="2000" dirty="0"/>
              <a:t>The use of computer-based algorithms for constructing useful </a:t>
            </a:r>
            <a:r>
              <a:rPr lang="en-US" sz="2000" i="1" dirty="0">
                <a:solidFill>
                  <a:srgbClr val="0033CC"/>
                </a:solidFill>
              </a:rPr>
              <a:t>models</a:t>
            </a:r>
            <a:r>
              <a:rPr lang="en-US" sz="2000" dirty="0"/>
              <a:t> of data.</a:t>
            </a:r>
            <a:br>
              <a:rPr lang="en-US" sz="2000" dirty="0"/>
            </a:br>
            <a:endParaRPr lang="en-US" sz="2000" dirty="0"/>
          </a:p>
          <a:p>
            <a:pPr>
              <a:buFont typeface="Marlett" pitchFamily="26" charset="0"/>
              <a:buNone/>
            </a:pPr>
            <a:r>
              <a:rPr lang="en-US" sz="2000" dirty="0"/>
              <a:t>Machine learning algorithms fall into several broad categories including: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Supervised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Semi-supervised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Unsupervised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Reinforcement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Generative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F80A6F-BF37-FA44-A0D9-26AE02D4A4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 4, Homo sapiens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33CC"/>
                </a:solidFill>
              </a:rPr>
              <a:t>2016 </a:t>
            </a:r>
            <a:r>
              <a:rPr lang="mr-IN" dirty="0"/>
              <a:t>–</a:t>
            </a:r>
            <a:r>
              <a:rPr lang="en-US" dirty="0"/>
              <a:t> Google’s </a:t>
            </a:r>
            <a:r>
              <a:rPr lang="en-US" dirty="0">
                <a:solidFill>
                  <a:srgbClr val="0033CC"/>
                </a:solidFill>
              </a:rPr>
              <a:t>AlphaGo </a:t>
            </a:r>
            <a:r>
              <a:rPr lang="en-US" dirty="0"/>
              <a:t>program beats Go champion Lee </a:t>
            </a:r>
            <a:r>
              <a:rPr lang="en-US" dirty="0" err="1"/>
              <a:t>Sodol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124200"/>
            <a:ext cx="2286000" cy="2286000"/>
          </a:xfrm>
          <a:prstGeom prst="rect">
            <a:avLst/>
          </a:prstGeom>
        </p:spPr>
      </p:pic>
      <p:pic>
        <p:nvPicPr>
          <p:cNvPr id="1028" name="Picture 4" descr="https://i.guim.co.uk/img/media/bf6fb60631b24c32b0c61309ed625103e6caca90/0_56_1035_621/master/1035.jpg?w=700&amp;q=55&amp;auto=format&amp;usm=12&amp;fit=max&amp;s=7f0d37f0a9ec238b95522e9b2b3771b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400300"/>
            <a:ext cx="6667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64008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Photograph: </a:t>
            </a:r>
            <a:r>
              <a:rPr lang="en-US" sz="1800" dirty="0" err="1"/>
              <a:t>Yonhap</a:t>
            </a:r>
            <a:r>
              <a:rPr lang="en-US" sz="1800" dirty="0"/>
              <a:t>/Reuters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0A90C-9E27-3C48-AD58-2E1F01DDE8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90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050"/>
            <a:ext cx="9144000" cy="541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8631" y="6019800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356 | NATURE | VOL 550 | 19 OCTOBER 2017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01A45-0F4F-D74F-9814-B01F93124B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96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C3329-E91A-074B-B5CB-2ABFD914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59C62A-AA19-5D49-AF25-0781EBA3E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75B39C7-D2B5-7240-8251-53AAF7481C3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95F1C-F215-0942-BBA9-81AC06E7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95400"/>
            <a:ext cx="6311900" cy="262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FB18AC-FD8D-1A4E-B717-B43D4C410175}"/>
              </a:ext>
            </a:extLst>
          </p:cNvPr>
          <p:cNvSpPr txBox="1"/>
          <p:nvPr/>
        </p:nvSpPr>
        <p:spPr>
          <a:xfrm>
            <a:off x="6629400" y="3409890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arXiv:1712.01815v1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76454-0EED-234E-8F38-FBBFB69C3078}"/>
              </a:ext>
            </a:extLst>
          </p:cNvPr>
          <p:cNvSpPr txBox="1"/>
          <p:nvPr/>
        </p:nvSpPr>
        <p:spPr>
          <a:xfrm>
            <a:off x="1095172" y="4098429"/>
            <a:ext cx="721062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“Starting from </a:t>
            </a:r>
            <a:r>
              <a:rPr lang="en-US" sz="2000" dirty="0">
                <a:solidFill>
                  <a:srgbClr val="0033CC"/>
                </a:solidFill>
              </a:rPr>
              <a:t>random play</a:t>
            </a:r>
            <a:r>
              <a:rPr lang="en-US" sz="2000" dirty="0"/>
              <a:t>, and given </a:t>
            </a:r>
            <a:r>
              <a:rPr lang="en-US" sz="2000" dirty="0">
                <a:solidFill>
                  <a:srgbClr val="0033CC"/>
                </a:solidFill>
              </a:rPr>
              <a:t>no domain knowledge </a:t>
            </a:r>
          </a:p>
          <a:p>
            <a:r>
              <a:rPr lang="en-US" sz="2000" dirty="0"/>
              <a:t>except the game rules, </a:t>
            </a:r>
            <a:r>
              <a:rPr lang="en-US" sz="2000" i="1" dirty="0" err="1"/>
              <a:t>AlphaZero</a:t>
            </a:r>
            <a:r>
              <a:rPr lang="en-US" sz="2000" i="1" dirty="0"/>
              <a:t> </a:t>
            </a:r>
            <a:r>
              <a:rPr lang="en-US" sz="2000" dirty="0"/>
              <a:t>achieved within 24 hours a </a:t>
            </a:r>
          </a:p>
          <a:p>
            <a:r>
              <a:rPr lang="en-US" sz="2000" dirty="0">
                <a:solidFill>
                  <a:srgbClr val="0033CC"/>
                </a:solidFill>
              </a:rPr>
              <a:t>superhuman level of play </a:t>
            </a:r>
            <a:r>
              <a:rPr lang="en-US" sz="2000" dirty="0"/>
              <a:t>in the games of chess and shogi (Japanese </a:t>
            </a:r>
          </a:p>
          <a:p>
            <a:r>
              <a:rPr lang="en-US" sz="2000" dirty="0"/>
              <a:t>chess) as well as Go, and convincingly defeated a world-champion </a:t>
            </a:r>
          </a:p>
          <a:p>
            <a:r>
              <a:rPr lang="en-US" sz="2000" dirty="0"/>
              <a:t>program in each case.” </a:t>
            </a:r>
          </a:p>
        </p:txBody>
      </p:sp>
    </p:spTree>
    <p:extLst>
      <p:ext uri="{BB962C8B-B14F-4D97-AF65-F5344CB8AC3E}">
        <p14:creationId xmlns:p14="http://schemas.microsoft.com/office/powerpoint/2010/main" val="3813120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4C596-340F-5E4E-A30C-BBCA31BAD5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1026" name="Picture 2" descr="https://en.chessbase.com/Portals/all/2017/_eng/misc/alphazero-chess-TrainingTime-Graph-171019-r01.gif">
            <a:extLst>
              <a:ext uri="{FF2B5EF4-FFF2-40B4-BE49-F238E27FC236}">
                <a16:creationId xmlns:a16="http://schemas.microsoft.com/office/drawing/2014/main" id="{26A1CDE4-0D8D-004D-B7D6-4555312A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100"/>
            <a:ext cx="9144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F0D45-1288-DF4B-8129-3C5615C999E4}"/>
              </a:ext>
            </a:extLst>
          </p:cNvPr>
          <p:cNvSpPr txBox="1"/>
          <p:nvPr/>
        </p:nvSpPr>
        <p:spPr>
          <a:xfrm>
            <a:off x="962123" y="381000"/>
            <a:ext cx="734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deepmind.com</a:t>
            </a:r>
            <a:r>
              <a:rPr lang="en-US" dirty="0"/>
              <a:t>/blog/</a:t>
            </a:r>
            <a:r>
              <a:rPr lang="en-US" dirty="0" err="1"/>
              <a:t>alphago</a:t>
            </a:r>
            <a:r>
              <a:rPr lang="en-US" dirty="0"/>
              <a:t>-zero-learning-scratch/</a:t>
            </a:r>
          </a:p>
        </p:txBody>
      </p:sp>
    </p:spTree>
    <p:extLst>
      <p:ext uri="{BB962C8B-B14F-4D97-AF65-F5344CB8AC3E}">
        <p14:creationId xmlns:p14="http://schemas.microsoft.com/office/powerpoint/2010/main" val="2929725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B2F046-A628-E94C-BC4D-CFBAED9E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Mathematics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A284-B141-1847-BD59-0E7A968CA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263" indent="0">
              <a:buNone/>
            </a:pPr>
            <a:r>
              <a:rPr lang="en-US" dirty="0"/>
              <a:t>In December 2019, Guillaume </a:t>
            </a:r>
            <a:r>
              <a:rPr lang="en-US" dirty="0" err="1"/>
              <a:t>Lample</a:t>
            </a:r>
            <a:r>
              <a:rPr lang="en-US" dirty="0"/>
              <a:t> and François </a:t>
            </a:r>
            <a:r>
              <a:rPr lang="en-US" dirty="0" err="1"/>
              <a:t>Charton</a:t>
            </a:r>
            <a:r>
              <a:rPr lang="en-US" dirty="0"/>
              <a:t>* at Facebook AI Research, Paris, made the startling claim: “</a:t>
            </a:r>
            <a:r>
              <a:rPr lang="en-US" i="1" dirty="0">
                <a:solidFill>
                  <a:srgbClr val="0033CC"/>
                </a:solidFill>
              </a:rPr>
              <a:t>We achieve results that outperform commercial Computer Algebra Systems such as </a:t>
            </a:r>
            <a:r>
              <a:rPr lang="en-US" i="1" dirty="0" err="1">
                <a:solidFill>
                  <a:srgbClr val="0033CC"/>
                </a:solidFill>
              </a:rPr>
              <a:t>Matlab</a:t>
            </a:r>
            <a:r>
              <a:rPr lang="en-US" i="1" dirty="0">
                <a:solidFill>
                  <a:srgbClr val="0033CC"/>
                </a:solidFill>
              </a:rPr>
              <a:t> or Mathematica</a:t>
            </a:r>
            <a:r>
              <a:rPr lang="en-US" dirty="0"/>
              <a:t>.”</a:t>
            </a:r>
          </a:p>
          <a:p>
            <a:pPr marL="68263" indent="0">
              <a:buNone/>
            </a:pPr>
            <a:endParaRPr lang="en-US" sz="2000" dirty="0"/>
          </a:p>
          <a:p>
            <a:pPr marL="68263" indent="0">
              <a:buNone/>
            </a:pPr>
            <a:endParaRPr lang="en-US" sz="2000" dirty="0"/>
          </a:p>
          <a:p>
            <a:pPr marL="68263" indent="0">
              <a:buNone/>
            </a:pPr>
            <a:endParaRPr lang="en-US" sz="2000" dirty="0"/>
          </a:p>
          <a:p>
            <a:pPr marL="68263" indent="0">
              <a:buNone/>
            </a:pPr>
            <a:endParaRPr lang="en-US" sz="2000" dirty="0"/>
          </a:p>
          <a:p>
            <a:pPr marL="68263" indent="0">
              <a:buNone/>
            </a:pPr>
            <a:endParaRPr lang="en-US" sz="2000" dirty="0"/>
          </a:p>
          <a:p>
            <a:pPr marL="68263" indent="0">
              <a:buNone/>
            </a:pPr>
            <a:endParaRPr lang="en-US" sz="2000" dirty="0"/>
          </a:p>
          <a:p>
            <a:pPr marL="68263" indent="0">
              <a:buNone/>
            </a:pPr>
            <a:endParaRPr lang="en-US" sz="2000" dirty="0"/>
          </a:p>
          <a:p>
            <a:pPr marL="68263" indent="0">
              <a:buNone/>
            </a:pPr>
            <a:endParaRPr lang="en-US" sz="2000" dirty="0"/>
          </a:p>
          <a:p>
            <a:pPr marL="68263" indent="0">
              <a:buNone/>
            </a:pPr>
            <a:endParaRPr lang="en-US" sz="2000" dirty="0"/>
          </a:p>
          <a:p>
            <a:pPr marL="68263" indent="0">
              <a:buNone/>
            </a:pPr>
            <a:endParaRPr lang="en-US" sz="1600" dirty="0"/>
          </a:p>
          <a:p>
            <a:pPr marL="68263" indent="0">
              <a:buNone/>
            </a:pPr>
            <a:r>
              <a:rPr lang="en-US" sz="1400" dirty="0"/>
              <a:t>G. </a:t>
            </a:r>
            <a:r>
              <a:rPr lang="en-US" sz="1400" dirty="0" err="1"/>
              <a:t>Lample</a:t>
            </a:r>
            <a:r>
              <a:rPr lang="en-US" sz="1400" dirty="0"/>
              <a:t> and F. </a:t>
            </a:r>
            <a:r>
              <a:rPr lang="en-US" sz="1400" dirty="0" err="1"/>
              <a:t>Charton</a:t>
            </a:r>
            <a:r>
              <a:rPr lang="en-US" sz="1400" dirty="0"/>
              <a:t>, Deep Learning for Symbolic Mathematics, </a:t>
            </a:r>
            <a:r>
              <a:rPr lang="en-US" sz="1400" dirty="0" err="1"/>
              <a:t>arXiv</a:t>
            </a:r>
            <a:r>
              <a:rPr lang="en-US" sz="1400" dirty="0"/>
              <a:t>: 1912.01412v1.</a:t>
            </a:r>
          </a:p>
        </p:txBody>
      </p:sp>
      <p:pic>
        <p:nvPicPr>
          <p:cNvPr id="7" name="Picture 6" descr="A picture containing person, tree, outdoor, person&#10;&#10;Description automatically generated">
            <a:extLst>
              <a:ext uri="{FF2B5EF4-FFF2-40B4-BE49-F238E27FC236}">
                <a16:creationId xmlns:a16="http://schemas.microsoft.com/office/drawing/2014/main" id="{B13C10B0-BC61-CA43-B397-FCF06197F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65252"/>
            <a:ext cx="20066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person, person, outdoor&#10;&#10;Description automatically generated">
            <a:extLst>
              <a:ext uri="{FF2B5EF4-FFF2-40B4-BE49-F238E27FC236}">
                <a16:creationId xmlns:a16="http://schemas.microsoft.com/office/drawing/2014/main" id="{AD16E5AE-9F57-9B4F-A7FF-FA1684235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32" y="2965252"/>
            <a:ext cx="21463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9F9DE-0BA7-E943-9E7B-AF5BBECB5763}"/>
              </a:ext>
            </a:extLst>
          </p:cNvPr>
          <p:cNvSpPr txBox="1"/>
          <p:nvPr/>
        </p:nvSpPr>
        <p:spPr>
          <a:xfrm>
            <a:off x="2714522" y="5708452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Lample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73166-5FA9-384F-8E7A-F7B48BAEF6BD}"/>
              </a:ext>
            </a:extLst>
          </p:cNvPr>
          <p:cNvSpPr txBox="1"/>
          <p:nvPr/>
        </p:nvSpPr>
        <p:spPr>
          <a:xfrm>
            <a:off x="5545919" y="575744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Charton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98962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3634-4604-6E47-BB13-49F68925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Mathematics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25FA4E-02E4-8F40-8560-7CF259D959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noFill/>
            </p:spPr>
            <p:txBody>
              <a:bodyPr/>
              <a:lstStyle/>
              <a:p>
                <a:pPr marL="68263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The authors’ system simplifies, integrates functions, and solves 1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st</a:t>
                </a:r>
                <a:r>
                  <a:rPr lang="en-US" dirty="0">
                    <a:solidFill>
                      <a:schemeClr val="tx1"/>
                    </a:solidFill>
                  </a:rPr>
                  <a:t> and 2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dirty="0">
                    <a:solidFill>
                      <a:schemeClr val="tx1"/>
                    </a:solidFill>
                  </a:rPr>
                  <a:t> order differential equations.</a:t>
                </a:r>
              </a:p>
              <a:p>
                <a:pPr marL="68263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The training data are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correctly formed, </a:t>
                </a:r>
                <a:r>
                  <a:rPr lang="en-US" i="1" dirty="0">
                    <a:solidFill>
                      <a:srgbClr val="0033CC"/>
                    </a:solidFill>
                  </a:rPr>
                  <a:t>randomly generated</a:t>
                </a:r>
                <a:r>
                  <a:rPr lang="en-US" dirty="0">
                    <a:solidFill>
                      <a:schemeClr val="tx1"/>
                    </a:solidFill>
                  </a:rPr>
                  <a:t>, expressions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associated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68263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example, for integration, at least two approaches are used:</a:t>
                </a:r>
              </a:p>
              <a:p>
                <a:pPr marL="525463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Forward: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25463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Backward: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𝐷𝑡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68263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The Facebook toolkit </a:t>
                </a:r>
                <a:r>
                  <a:rPr lang="en-US" dirty="0">
                    <a:solidFill>
                      <a:srgbClr val="0033CC"/>
                    </a:solidFill>
                  </a:rPr>
                  <a:t>seq2seq</a:t>
                </a:r>
                <a:r>
                  <a:rPr lang="en-US" dirty="0">
                    <a:solidFill>
                      <a:schemeClr val="tx1"/>
                    </a:solidFill>
                  </a:rPr>
                  <a:t> is used to translate one mathematical sequence into another. </a:t>
                </a:r>
                <a:r>
                  <a:rPr lang="en-US" sz="2000" dirty="0">
                    <a:solidFill>
                      <a:srgbClr val="0033CC"/>
                    </a:solidFill>
                  </a:rPr>
                  <a:t>https://</a:t>
                </a:r>
                <a:r>
                  <a:rPr lang="en-US" sz="2000" dirty="0" err="1">
                    <a:solidFill>
                      <a:srgbClr val="0033CC"/>
                    </a:solidFill>
                  </a:rPr>
                  <a:t>github.com</a:t>
                </a:r>
                <a:r>
                  <a:rPr lang="en-US" sz="2000" dirty="0">
                    <a:solidFill>
                      <a:srgbClr val="0033CC"/>
                    </a:solidFill>
                  </a:rPr>
                  <a:t>/</a:t>
                </a:r>
                <a:r>
                  <a:rPr lang="en-US" sz="2000" dirty="0" err="1">
                    <a:solidFill>
                      <a:srgbClr val="0033CC"/>
                    </a:solidFill>
                  </a:rPr>
                  <a:t>facebookresearch</a:t>
                </a:r>
                <a:r>
                  <a:rPr lang="en-US" sz="2000" dirty="0">
                    <a:solidFill>
                      <a:srgbClr val="0033CC"/>
                    </a:solidFill>
                  </a:rPr>
                  <a:t>/</a:t>
                </a:r>
                <a:r>
                  <a:rPr lang="en-US" sz="2000" dirty="0" err="1">
                    <a:solidFill>
                      <a:srgbClr val="0033CC"/>
                    </a:solidFill>
                  </a:rPr>
                  <a:t>fairseq</a:t>
                </a:r>
                <a:endParaRPr lang="en-US" sz="2000" dirty="0">
                  <a:solidFill>
                    <a:srgbClr val="0033CC"/>
                  </a:solidFill>
                </a:endParaRPr>
              </a:p>
              <a:p>
                <a:pPr marL="68263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68263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68263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68263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68263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25FA4E-02E4-8F40-8560-7CF259D959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89" r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10DFE-F400-8B40-B807-A492E4DB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F852590-88E6-BE4B-9A71-294B3A22EB1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88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3634-4604-6E47-BB13-49F68925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Mathematics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FA4E-02E4-8F40-8560-7CF259D95922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68263" indent="0">
              <a:buNone/>
            </a:pPr>
            <a:r>
              <a:rPr lang="en-US" dirty="0"/>
              <a:t>…and here is something truly wonderful…</a:t>
            </a:r>
          </a:p>
          <a:p>
            <a:pPr marL="68263" indent="0">
              <a:buNone/>
            </a:pPr>
            <a:r>
              <a:rPr lang="en-US" dirty="0"/>
              <a:t>The authors trained their model using the subset of randomly generated functions that </a:t>
            </a:r>
            <a:r>
              <a:rPr lang="en-US" dirty="0" err="1">
                <a:solidFill>
                  <a:srgbClr val="0033CC"/>
                </a:solidFill>
              </a:rPr>
              <a:t>sympy</a:t>
            </a:r>
            <a:r>
              <a:rPr lang="en-US" dirty="0"/>
              <a:t> can integrate, e.g.,</a:t>
            </a:r>
          </a:p>
          <a:p>
            <a:pPr marL="68263" indent="0">
              <a:buNone/>
            </a:pPr>
            <a:endParaRPr lang="en-US" dirty="0"/>
          </a:p>
          <a:p>
            <a:pPr marL="68263" indent="0">
              <a:buNone/>
            </a:pPr>
            <a:r>
              <a:rPr lang="en-US" dirty="0"/>
              <a:t>	</a:t>
            </a:r>
          </a:p>
          <a:p>
            <a:pPr marL="68263" indent="0">
              <a:buNone/>
            </a:pPr>
            <a:endParaRPr lang="en-US" dirty="0"/>
          </a:p>
          <a:p>
            <a:pPr marL="68263" indent="0">
              <a:buNone/>
            </a:pPr>
            <a:endParaRPr lang="en-US" dirty="0"/>
          </a:p>
          <a:p>
            <a:pPr marL="68263" indent="0">
              <a:buNone/>
            </a:pPr>
            <a:endParaRPr lang="en-US" dirty="0"/>
          </a:p>
          <a:p>
            <a:pPr marL="68263" indent="0">
              <a:buNone/>
            </a:pPr>
            <a:endParaRPr lang="en-US" dirty="0"/>
          </a:p>
          <a:p>
            <a:pPr marL="68263" indent="0">
              <a:buNone/>
            </a:pPr>
            <a:endParaRPr lang="en-US" dirty="0"/>
          </a:p>
          <a:p>
            <a:pPr marL="68263" indent="0">
              <a:buNone/>
            </a:pPr>
            <a:endParaRPr lang="en-US" dirty="0"/>
          </a:p>
          <a:p>
            <a:pPr marL="68263" indent="0">
              <a:buNone/>
            </a:pPr>
            <a:r>
              <a:rPr lang="en-US" dirty="0"/>
              <a:t>..and found that the model was able to integrate functions that </a:t>
            </a:r>
            <a:r>
              <a:rPr lang="en-US" dirty="0" err="1"/>
              <a:t>sympy</a:t>
            </a:r>
            <a:r>
              <a:rPr lang="en-US" dirty="0"/>
              <a:t> could not!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10DFE-F400-8B40-B807-A492E4DB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107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F852590-88E6-BE4B-9A71-294B3A22EB1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7F84B8A-70C7-6643-8F76-BEAD8BE8B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87" y="2667000"/>
            <a:ext cx="472641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2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future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8999863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BCD91AC-C98B-B14B-93D1-CE6BED4C5A2A}"/>
              </a:ext>
            </a:extLst>
          </p:cNvPr>
          <p:cNvSpPr txBox="1"/>
          <p:nvPr/>
        </p:nvSpPr>
        <p:spPr>
          <a:xfrm>
            <a:off x="6119593" y="6172200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HBP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EC312-6B39-01D6-D8E2-8C11E8BABB39}"/>
              </a:ext>
            </a:extLst>
          </p:cNvPr>
          <p:cNvGrpSpPr/>
          <p:nvPr/>
        </p:nvGrpSpPr>
        <p:grpSpPr>
          <a:xfrm>
            <a:off x="1885572" y="1049413"/>
            <a:ext cx="5372855" cy="4759173"/>
            <a:chOff x="1885572" y="1049413"/>
            <a:chExt cx="5372855" cy="47591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33C818-8B98-6145-AFB4-6069C23D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572" y="1049413"/>
              <a:ext cx="5372855" cy="47591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650FB7-C48A-B7F8-15EA-8BFE9882ADF6}"/>
                </a:ext>
              </a:extLst>
            </p:cNvPr>
            <p:cNvSpPr txBox="1"/>
            <p:nvPr/>
          </p:nvSpPr>
          <p:spPr>
            <a:xfrm>
              <a:off x="6551544" y="5410200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HB</a:t>
              </a:r>
              <a:r>
                <a:rPr lang="en-US" sz="1400" dirty="0">
                  <a:latin typeface="Apple Chancery" panose="03020702040506060504" pitchFamily="66" charset="-79"/>
                  <a:cs typeface="Apple Chancery" panose="03020702040506060504" pitchFamily="66" charset="-79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713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90650"/>
            <a:ext cx="7010400" cy="40767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8B552-A008-944B-84C9-8DC24C215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sz="2000" b="1" dirty="0">
                    <a:solidFill>
                      <a:srgbClr val="0033CC"/>
                    </a:solidFill>
                  </a:rPr>
                  <a:t>Method</a:t>
                </a:r>
              </a:p>
              <a:p>
                <a:pPr>
                  <a:lnSpc>
                    <a:spcPct val="90000"/>
                  </a:lnSpc>
                  <a:buNone/>
                </a:pPr>
                <a:r>
                  <a:rPr lang="en-US" sz="2000" dirty="0"/>
                  <a:t>	Choose </a:t>
                </a:r>
                <a:r>
                  <a:rPr lang="en-US" sz="2000" i="1" dirty="0"/>
                  <a:t>f </a:t>
                </a:r>
                <a:r>
                  <a:rPr lang="en-US" sz="2000" dirty="0"/>
                  <a:t>(</a:t>
                </a:r>
                <a:r>
                  <a:rPr lang="en-US" sz="2000" i="1" dirty="0"/>
                  <a:t>x</a:t>
                </a:r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0033CC"/>
                    </a:solidFill>
                  </a:rPr>
                  <a:t>w</a:t>
                </a:r>
                <a:r>
                  <a:rPr lang="en-US" sz="2000" dirty="0"/>
                  <a:t>*) from </a:t>
                </a:r>
                <a:r>
                  <a:rPr lang="en-US" sz="2000" b="1" i="1" dirty="0">
                    <a:solidFill>
                      <a:srgbClr val="0033CC"/>
                    </a:solidFill>
                  </a:rPr>
                  <a:t>F</a:t>
                </a:r>
                <a:r>
                  <a:rPr lang="en-US" sz="2000" dirty="0"/>
                  <a:t> by minimizing a</a:t>
                </a:r>
                <a:br>
                  <a:rPr lang="en-US" sz="2000" dirty="0"/>
                </a:br>
                <a:r>
                  <a:rPr lang="en-US" sz="2000" dirty="0"/>
                  <a:t>quantity called the </a:t>
                </a:r>
                <a:r>
                  <a:rPr lang="en-US" sz="2000" i="1" dirty="0">
                    <a:solidFill>
                      <a:srgbClr val="0033CC"/>
                    </a:solidFill>
                  </a:rPr>
                  <a:t>average loss </a:t>
                </a:r>
                <a:r>
                  <a:rPr lang="en-US" sz="2000" dirty="0"/>
                  <a:t>(or </a:t>
                </a:r>
                <a:r>
                  <a:rPr lang="en-US" sz="2000" i="1" dirty="0">
                    <a:solidFill>
                      <a:srgbClr val="0033CC"/>
                    </a:solidFill>
                  </a:rPr>
                  <a:t>empirical risk</a:t>
                </a:r>
                <a:r>
                  <a:rPr lang="en-US" sz="2000" dirty="0"/>
                  <a:t>)</a:t>
                </a:r>
                <a:br>
                  <a:rPr lang="en-US" sz="2000" dirty="0"/>
                </a:br>
                <a:endParaRPr lang="en-US" sz="2000" dirty="0"/>
              </a:p>
              <a:p>
                <a:pPr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sz="2000" dirty="0"/>
                </a:br>
                <a:endParaRPr lang="en-US" sz="2000" dirty="0"/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sz="2000" b="0" dirty="0">
                    <a:latin typeface="Cambria Math" panose="02040503050406030204" pitchFamily="18" charset="0"/>
                  </a:rPr>
                  <a:t>	where</a:t>
                </a: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sz="2000" b="0" dirty="0"/>
                  <a:t>	</a:t>
                </a:r>
                <a:r>
                  <a:rPr lang="en-US" sz="2000" i="1" dirty="0"/>
                  <a:t>T</a:t>
                </a:r>
                <a:r>
                  <a:rPr lang="en-US" sz="2000" dirty="0"/>
                  <a:t> = {(</a:t>
                </a:r>
                <a:r>
                  <a:rPr lang="en-US" sz="2000" i="1" dirty="0" err="1"/>
                  <a:t>y</a:t>
                </a:r>
                <a:r>
                  <a:rPr lang="en-US" sz="2000" baseline="-25000" dirty="0" err="1"/>
                  <a:t>i</a:t>
                </a:r>
                <a:r>
                  <a:rPr lang="en-US" sz="2000" dirty="0"/>
                  <a:t> , </a:t>
                </a:r>
                <a:r>
                  <a:rPr lang="en-US" sz="2000" i="1" dirty="0"/>
                  <a:t>x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)}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		</a:t>
                </a:r>
                <a:r>
                  <a:rPr lang="en-US" sz="2000" b="0" dirty="0"/>
                  <a:t>are training data, </a:t>
                </a:r>
                <a:br>
                  <a:rPr lang="en-US" sz="2000" b="0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sz="2000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000" dirty="0"/>
                  <a:t> evaluated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, and</a:t>
                </a:r>
                <a:br>
                  <a:rPr lang="en-US" sz="2000" dirty="0"/>
                </a:br>
                <a:endParaRPr lang="en-US" sz="2000" dirty="0"/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b="1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		the </a:t>
                </a:r>
                <a:r>
                  <a:rPr lang="en-US" sz="2000" i="1" dirty="0">
                    <a:solidFill>
                      <a:srgbClr val="0033CC"/>
                    </a:solidFill>
                  </a:rPr>
                  <a:t>loss function</a:t>
                </a:r>
                <a:r>
                  <a:rPr lang="en-US" sz="2000" dirty="0"/>
                  <a:t> measures the 					quality of the choice of function.	</a:t>
                </a:r>
              </a:p>
            </p:txBody>
          </p:sp>
        </mc:Choice>
        <mc:Fallback xmlns=""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79" t="-1316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2" name="Freeform 4"/>
          <p:cNvSpPr>
            <a:spLocks/>
          </p:cNvSpPr>
          <p:nvPr/>
        </p:nvSpPr>
        <p:spPr bwMode="auto">
          <a:xfrm>
            <a:off x="6337300" y="685800"/>
            <a:ext cx="2654300" cy="2667000"/>
          </a:xfrm>
          <a:custGeom>
            <a:avLst/>
            <a:gdLst/>
            <a:ahLst/>
            <a:cxnLst>
              <a:cxn ang="0">
                <a:pos x="496" y="496"/>
              </a:cxn>
              <a:cxn ang="0">
                <a:pos x="16" y="928"/>
              </a:cxn>
              <a:cxn ang="0">
                <a:pos x="400" y="1600"/>
              </a:cxn>
              <a:cxn ang="0">
                <a:pos x="1408" y="1408"/>
              </a:cxn>
              <a:cxn ang="0">
                <a:pos x="1600" y="928"/>
              </a:cxn>
              <a:cxn ang="0">
                <a:pos x="1552" y="112"/>
              </a:cxn>
              <a:cxn ang="0">
                <a:pos x="880" y="256"/>
              </a:cxn>
              <a:cxn ang="0">
                <a:pos x="496" y="496"/>
              </a:cxn>
            </a:cxnLst>
            <a:rect l="0" t="0" r="r" b="b"/>
            <a:pathLst>
              <a:path w="1672" h="1680">
                <a:moveTo>
                  <a:pt x="496" y="496"/>
                </a:moveTo>
                <a:cubicBezTo>
                  <a:pt x="352" y="608"/>
                  <a:pt x="32" y="744"/>
                  <a:pt x="16" y="928"/>
                </a:cubicBezTo>
                <a:cubicBezTo>
                  <a:pt x="0" y="1112"/>
                  <a:pt x="168" y="1520"/>
                  <a:pt x="400" y="1600"/>
                </a:cubicBezTo>
                <a:cubicBezTo>
                  <a:pt x="632" y="1680"/>
                  <a:pt x="1208" y="1520"/>
                  <a:pt x="1408" y="1408"/>
                </a:cubicBezTo>
                <a:cubicBezTo>
                  <a:pt x="1608" y="1296"/>
                  <a:pt x="1576" y="1144"/>
                  <a:pt x="1600" y="928"/>
                </a:cubicBezTo>
                <a:cubicBezTo>
                  <a:pt x="1624" y="712"/>
                  <a:pt x="1672" y="224"/>
                  <a:pt x="1552" y="112"/>
                </a:cubicBezTo>
                <a:cubicBezTo>
                  <a:pt x="1432" y="0"/>
                  <a:pt x="1056" y="192"/>
                  <a:pt x="880" y="256"/>
                </a:cubicBezTo>
                <a:cubicBezTo>
                  <a:pt x="704" y="320"/>
                  <a:pt x="640" y="384"/>
                  <a:pt x="496" y="496"/>
                </a:cubicBezTo>
                <a:close/>
              </a:path>
            </a:pathLst>
          </a:custGeom>
          <a:solidFill>
            <a:schemeClr val="accent2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i="1" dirty="0">
                <a:solidFill>
                  <a:srgbClr val="0033CC"/>
                </a:solidFill>
              </a:rPr>
              <a:t>F </a:t>
            </a:r>
            <a:r>
              <a:rPr lang="en-US" dirty="0"/>
              <a:t>= Function class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EBB7FE-2DA4-CE4D-B84A-77BA63BD32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8E9FD75-AB9C-F447-BD1E-E2F1376EE622}"/>
              </a:ext>
            </a:extLst>
          </p:cNvPr>
          <p:cNvSpPr/>
          <p:nvPr/>
        </p:nvSpPr>
        <p:spPr bwMode="auto">
          <a:xfrm>
            <a:off x="2566219" y="943897"/>
            <a:ext cx="5058697" cy="884903"/>
          </a:xfrm>
          <a:custGeom>
            <a:avLst/>
            <a:gdLst>
              <a:gd name="connsiteX0" fmla="*/ 5058697 w 5058697"/>
              <a:gd name="connsiteY0" fmla="*/ 884903 h 884903"/>
              <a:gd name="connsiteX1" fmla="*/ 4881716 w 5058697"/>
              <a:gd name="connsiteY1" fmla="*/ 722671 h 884903"/>
              <a:gd name="connsiteX2" fmla="*/ 4822723 w 5058697"/>
              <a:gd name="connsiteY2" fmla="*/ 663677 h 884903"/>
              <a:gd name="connsiteX3" fmla="*/ 4778478 w 5058697"/>
              <a:gd name="connsiteY3" fmla="*/ 634181 h 884903"/>
              <a:gd name="connsiteX4" fmla="*/ 4704736 w 5058697"/>
              <a:gd name="connsiteY4" fmla="*/ 560439 h 884903"/>
              <a:gd name="connsiteX5" fmla="*/ 4572000 w 5058697"/>
              <a:gd name="connsiteY5" fmla="*/ 457200 h 884903"/>
              <a:gd name="connsiteX6" fmla="*/ 4454013 w 5058697"/>
              <a:gd name="connsiteY6" fmla="*/ 368710 h 884903"/>
              <a:gd name="connsiteX7" fmla="*/ 4395020 w 5058697"/>
              <a:gd name="connsiteY7" fmla="*/ 339213 h 884903"/>
              <a:gd name="connsiteX8" fmla="*/ 4350775 w 5058697"/>
              <a:gd name="connsiteY8" fmla="*/ 309716 h 884903"/>
              <a:gd name="connsiteX9" fmla="*/ 4291781 w 5058697"/>
              <a:gd name="connsiteY9" fmla="*/ 294968 h 884903"/>
              <a:gd name="connsiteX10" fmla="*/ 4188542 w 5058697"/>
              <a:gd name="connsiteY10" fmla="*/ 235974 h 884903"/>
              <a:gd name="connsiteX11" fmla="*/ 4144297 w 5058697"/>
              <a:gd name="connsiteY11" fmla="*/ 221226 h 884903"/>
              <a:gd name="connsiteX12" fmla="*/ 4041058 w 5058697"/>
              <a:gd name="connsiteY12" fmla="*/ 176981 h 884903"/>
              <a:gd name="connsiteX13" fmla="*/ 3982065 w 5058697"/>
              <a:gd name="connsiteY13" fmla="*/ 147484 h 884903"/>
              <a:gd name="connsiteX14" fmla="*/ 3849329 w 5058697"/>
              <a:gd name="connsiteY14" fmla="*/ 103239 h 884903"/>
              <a:gd name="connsiteX15" fmla="*/ 3760839 w 5058697"/>
              <a:gd name="connsiteY15" fmla="*/ 73742 h 884903"/>
              <a:gd name="connsiteX16" fmla="*/ 3524865 w 5058697"/>
              <a:gd name="connsiteY16" fmla="*/ 44245 h 884903"/>
              <a:gd name="connsiteX17" fmla="*/ 3170904 w 5058697"/>
              <a:gd name="connsiteY17" fmla="*/ 29497 h 884903"/>
              <a:gd name="connsiteX18" fmla="*/ 3038168 w 5058697"/>
              <a:gd name="connsiteY18" fmla="*/ 14748 h 884903"/>
              <a:gd name="connsiteX19" fmla="*/ 2934929 w 5058697"/>
              <a:gd name="connsiteY19" fmla="*/ 0 h 884903"/>
              <a:gd name="connsiteX20" fmla="*/ 2625213 w 5058697"/>
              <a:gd name="connsiteY20" fmla="*/ 14748 h 884903"/>
              <a:gd name="connsiteX21" fmla="*/ 2433484 w 5058697"/>
              <a:gd name="connsiteY21" fmla="*/ 44245 h 884903"/>
              <a:gd name="connsiteX22" fmla="*/ 2330246 w 5058697"/>
              <a:gd name="connsiteY22" fmla="*/ 58994 h 884903"/>
              <a:gd name="connsiteX23" fmla="*/ 2123768 w 5058697"/>
              <a:gd name="connsiteY23" fmla="*/ 88490 h 884903"/>
              <a:gd name="connsiteX24" fmla="*/ 1858297 w 5058697"/>
              <a:gd name="connsiteY24" fmla="*/ 103239 h 884903"/>
              <a:gd name="connsiteX25" fmla="*/ 1578078 w 5058697"/>
              <a:gd name="connsiteY25" fmla="*/ 132736 h 884903"/>
              <a:gd name="connsiteX26" fmla="*/ 1327355 w 5058697"/>
              <a:gd name="connsiteY26" fmla="*/ 147484 h 884903"/>
              <a:gd name="connsiteX27" fmla="*/ 855407 w 5058697"/>
              <a:gd name="connsiteY27" fmla="*/ 176981 h 884903"/>
              <a:gd name="connsiteX28" fmla="*/ 781665 w 5058697"/>
              <a:gd name="connsiteY28" fmla="*/ 191729 h 884903"/>
              <a:gd name="connsiteX29" fmla="*/ 634181 w 5058697"/>
              <a:gd name="connsiteY29" fmla="*/ 221226 h 884903"/>
              <a:gd name="connsiteX30" fmla="*/ 545691 w 5058697"/>
              <a:gd name="connsiteY30" fmla="*/ 250723 h 884903"/>
              <a:gd name="connsiteX31" fmla="*/ 501446 w 5058697"/>
              <a:gd name="connsiteY31" fmla="*/ 265471 h 884903"/>
              <a:gd name="connsiteX32" fmla="*/ 457200 w 5058697"/>
              <a:gd name="connsiteY32" fmla="*/ 280219 h 884903"/>
              <a:gd name="connsiteX33" fmla="*/ 398207 w 5058697"/>
              <a:gd name="connsiteY33" fmla="*/ 309716 h 884903"/>
              <a:gd name="connsiteX34" fmla="*/ 339213 w 5058697"/>
              <a:gd name="connsiteY34" fmla="*/ 324465 h 884903"/>
              <a:gd name="connsiteX35" fmla="*/ 221226 w 5058697"/>
              <a:gd name="connsiteY35" fmla="*/ 383458 h 884903"/>
              <a:gd name="connsiteX36" fmla="*/ 132736 w 5058697"/>
              <a:gd name="connsiteY36" fmla="*/ 442452 h 884903"/>
              <a:gd name="connsiteX37" fmla="*/ 73742 w 5058697"/>
              <a:gd name="connsiteY37" fmla="*/ 530942 h 884903"/>
              <a:gd name="connsiteX38" fmla="*/ 14749 w 5058697"/>
              <a:gd name="connsiteY38" fmla="*/ 663677 h 884903"/>
              <a:gd name="connsiteX39" fmla="*/ 0 w 5058697"/>
              <a:gd name="connsiteY39" fmla="*/ 678426 h 884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058697" h="884903">
                <a:moveTo>
                  <a:pt x="5058697" y="884903"/>
                </a:moveTo>
                <a:cubicBezTo>
                  <a:pt x="4794959" y="621167"/>
                  <a:pt x="5082877" y="901482"/>
                  <a:pt x="4881716" y="722671"/>
                </a:cubicBezTo>
                <a:cubicBezTo>
                  <a:pt x="4860931" y="704195"/>
                  <a:pt x="4843838" y="681775"/>
                  <a:pt x="4822723" y="663677"/>
                </a:cubicBezTo>
                <a:cubicBezTo>
                  <a:pt x="4809265" y="652142"/>
                  <a:pt x="4791818" y="645853"/>
                  <a:pt x="4778478" y="634181"/>
                </a:cubicBezTo>
                <a:cubicBezTo>
                  <a:pt x="4752317" y="611290"/>
                  <a:pt x="4731130" y="583062"/>
                  <a:pt x="4704736" y="560439"/>
                </a:cubicBezTo>
                <a:cubicBezTo>
                  <a:pt x="4662178" y="523960"/>
                  <a:pt x="4616429" y="491376"/>
                  <a:pt x="4572000" y="457200"/>
                </a:cubicBezTo>
                <a:lnTo>
                  <a:pt x="4454013" y="368710"/>
                </a:lnTo>
                <a:cubicBezTo>
                  <a:pt x="4434349" y="358878"/>
                  <a:pt x="4414109" y="350121"/>
                  <a:pt x="4395020" y="339213"/>
                </a:cubicBezTo>
                <a:cubicBezTo>
                  <a:pt x="4379630" y="330419"/>
                  <a:pt x="4367067" y="316698"/>
                  <a:pt x="4350775" y="309716"/>
                </a:cubicBezTo>
                <a:cubicBezTo>
                  <a:pt x="4332144" y="301731"/>
                  <a:pt x="4311446" y="299884"/>
                  <a:pt x="4291781" y="294968"/>
                </a:cubicBezTo>
                <a:cubicBezTo>
                  <a:pt x="4247346" y="265344"/>
                  <a:pt x="4240936" y="258428"/>
                  <a:pt x="4188542" y="235974"/>
                </a:cubicBezTo>
                <a:cubicBezTo>
                  <a:pt x="4174253" y="229850"/>
                  <a:pt x="4159045" y="226142"/>
                  <a:pt x="4144297" y="221226"/>
                </a:cubicBezTo>
                <a:cubicBezTo>
                  <a:pt x="4054632" y="161448"/>
                  <a:pt x="4149902" y="217797"/>
                  <a:pt x="4041058" y="176981"/>
                </a:cubicBezTo>
                <a:cubicBezTo>
                  <a:pt x="4020472" y="169261"/>
                  <a:pt x="4002478" y="155649"/>
                  <a:pt x="3982065" y="147484"/>
                </a:cubicBezTo>
                <a:cubicBezTo>
                  <a:pt x="3982026" y="147468"/>
                  <a:pt x="3871471" y="110620"/>
                  <a:pt x="3849329" y="103239"/>
                </a:cubicBezTo>
                <a:lnTo>
                  <a:pt x="3760839" y="73742"/>
                </a:lnTo>
                <a:cubicBezTo>
                  <a:pt x="3693752" y="64158"/>
                  <a:pt x="3589416" y="48157"/>
                  <a:pt x="3524865" y="44245"/>
                </a:cubicBezTo>
                <a:cubicBezTo>
                  <a:pt x="3406992" y="37101"/>
                  <a:pt x="3288891" y="34413"/>
                  <a:pt x="3170904" y="29497"/>
                </a:cubicBezTo>
                <a:lnTo>
                  <a:pt x="3038168" y="14748"/>
                </a:lnTo>
                <a:cubicBezTo>
                  <a:pt x="3003674" y="10436"/>
                  <a:pt x="2969691" y="0"/>
                  <a:pt x="2934929" y="0"/>
                </a:cubicBezTo>
                <a:cubicBezTo>
                  <a:pt x="2831573" y="0"/>
                  <a:pt x="2728452" y="9832"/>
                  <a:pt x="2625213" y="14748"/>
                </a:cubicBezTo>
                <a:cubicBezTo>
                  <a:pt x="2325859" y="57515"/>
                  <a:pt x="2699506" y="3318"/>
                  <a:pt x="2433484" y="44245"/>
                </a:cubicBezTo>
                <a:cubicBezTo>
                  <a:pt x="2399126" y="49531"/>
                  <a:pt x="2364604" y="53708"/>
                  <a:pt x="2330246" y="58994"/>
                </a:cubicBezTo>
                <a:cubicBezTo>
                  <a:pt x="2251029" y="71181"/>
                  <a:pt x="2207317" y="82063"/>
                  <a:pt x="2123768" y="88490"/>
                </a:cubicBezTo>
                <a:cubicBezTo>
                  <a:pt x="2035402" y="95287"/>
                  <a:pt x="1946787" y="98323"/>
                  <a:pt x="1858297" y="103239"/>
                </a:cubicBezTo>
                <a:cubicBezTo>
                  <a:pt x="1739980" y="118028"/>
                  <a:pt x="1706417" y="123569"/>
                  <a:pt x="1578078" y="132736"/>
                </a:cubicBezTo>
                <a:cubicBezTo>
                  <a:pt x="1494572" y="138701"/>
                  <a:pt x="1410888" y="141915"/>
                  <a:pt x="1327355" y="147484"/>
                </a:cubicBezTo>
                <a:cubicBezTo>
                  <a:pt x="834048" y="180370"/>
                  <a:pt x="1503623" y="142863"/>
                  <a:pt x="855407" y="176981"/>
                </a:cubicBezTo>
                <a:lnTo>
                  <a:pt x="781665" y="191729"/>
                </a:lnTo>
                <a:cubicBezTo>
                  <a:pt x="714195" y="203996"/>
                  <a:pt x="694385" y="203165"/>
                  <a:pt x="634181" y="221226"/>
                </a:cubicBezTo>
                <a:cubicBezTo>
                  <a:pt x="604400" y="230160"/>
                  <a:pt x="575188" y="240891"/>
                  <a:pt x="545691" y="250723"/>
                </a:cubicBezTo>
                <a:lnTo>
                  <a:pt x="501446" y="265471"/>
                </a:lnTo>
                <a:cubicBezTo>
                  <a:pt x="486697" y="270387"/>
                  <a:pt x="471105" y="273266"/>
                  <a:pt x="457200" y="280219"/>
                </a:cubicBezTo>
                <a:cubicBezTo>
                  <a:pt x="437536" y="290051"/>
                  <a:pt x="418793" y="301996"/>
                  <a:pt x="398207" y="309716"/>
                </a:cubicBezTo>
                <a:cubicBezTo>
                  <a:pt x="379228" y="316833"/>
                  <a:pt x="357924" y="316669"/>
                  <a:pt x="339213" y="324465"/>
                </a:cubicBezTo>
                <a:cubicBezTo>
                  <a:pt x="298624" y="341377"/>
                  <a:pt x="257812" y="359067"/>
                  <a:pt x="221226" y="383458"/>
                </a:cubicBezTo>
                <a:lnTo>
                  <a:pt x="132736" y="442452"/>
                </a:lnTo>
                <a:cubicBezTo>
                  <a:pt x="113071" y="471949"/>
                  <a:pt x="84952" y="497310"/>
                  <a:pt x="73742" y="530942"/>
                </a:cubicBezTo>
                <a:cubicBezTo>
                  <a:pt x="46840" y="611651"/>
                  <a:pt x="56819" y="607585"/>
                  <a:pt x="14749" y="663677"/>
                </a:cubicBezTo>
                <a:cubicBezTo>
                  <a:pt x="10577" y="669239"/>
                  <a:pt x="4916" y="673510"/>
                  <a:pt x="0" y="678426"/>
                </a:cubicBez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86928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263" indent="0">
              <a:buNone/>
            </a:pPr>
            <a:r>
              <a:rPr lang="en-US" dirty="0"/>
              <a:t>“Almost half the activities people are paid almost </a:t>
            </a:r>
            <a:r>
              <a:rPr lang="en-US" dirty="0">
                <a:solidFill>
                  <a:srgbClr val="0033CC"/>
                </a:solidFill>
              </a:rPr>
              <a:t>$16 trillion </a:t>
            </a:r>
            <a:r>
              <a:rPr lang="en-US" dirty="0"/>
              <a:t>in wages to do in the global economy have </a:t>
            </a:r>
            <a:r>
              <a:rPr lang="en-US" dirty="0">
                <a:solidFill>
                  <a:srgbClr val="0033CC"/>
                </a:solidFill>
              </a:rPr>
              <a:t>the potential to be automated by adapting currently demonstrated technology</a:t>
            </a:r>
            <a:r>
              <a:rPr lang="en-US" dirty="0"/>
              <a:t>, according to our analysis of more than 2,000 work activities across 800 occupations.”</a:t>
            </a:r>
          </a:p>
          <a:p>
            <a:pPr marL="68263" indent="0"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				McKinsey &amp; Company,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A FUTURE THAT WORKS: AUTOMATION, EMPLOYMENT, AND PRODUCTIVITY</a:t>
            </a:r>
            <a:endParaRPr lang="en-US" sz="1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Executive Summary January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9199F2-6D3A-C84E-8D5C-C0B7349CBA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23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Machine Learning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</a:t>
            </a:r>
            <a:r>
              <a:rPr lang="en-US" dirty="0">
                <a:solidFill>
                  <a:srgbClr val="0033CC"/>
                </a:solidFill>
              </a:rPr>
              <a:t>2050</a:t>
            </a:r>
            <a:r>
              <a:rPr lang="en-US" dirty="0"/>
              <a:t>, the following AI systems might be in routine use: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personal predictive medical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personal tutors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autonomous house servants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autonomous vehicles that can drive safely in Delhi!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The potential of machine learning-based AI is vast and exciting.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some have argued (</a:t>
            </a:r>
            <a:r>
              <a:rPr lang="en-US" dirty="0" err="1"/>
              <a:t>e.g</a:t>
            </a:r>
            <a:r>
              <a:rPr lang="en-US" dirty="0"/>
              <a:t>, Henry Kissinger, Bill Gates, Elon Musk) that the </a:t>
            </a:r>
            <a:r>
              <a:rPr lang="en-US" i="1" dirty="0">
                <a:solidFill>
                  <a:srgbClr val="0033CC"/>
                </a:solidFill>
              </a:rPr>
              <a:t>dangers</a:t>
            </a:r>
            <a:r>
              <a:rPr lang="en-US" dirty="0"/>
              <a:t> are also vast: autonomous drone soldiers, AI-enhanced computer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FFEB2A-9D80-5A44-B86A-A1C37B680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27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				</a:t>
            </a:r>
            <a:r>
              <a:rPr lang="en-US" dirty="0">
                <a:solidFill>
                  <a:srgbClr val="660066"/>
                </a:solidFill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21CEF-B6FB-024E-B52A-BFEA9CF6FAB0}"/>
              </a:ext>
            </a:extLst>
          </p:cNvPr>
          <p:cNvSpPr txBox="1"/>
          <p:nvPr/>
        </p:nvSpPr>
        <p:spPr>
          <a:xfrm>
            <a:off x="533400" y="609600"/>
            <a:ext cx="66912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“Doubt is not a pleasant condition, but certainty</a:t>
            </a:r>
          </a:p>
          <a:p>
            <a:r>
              <a:rPr lang="en-US" dirty="0"/>
              <a:t> is an absurd one”</a:t>
            </a:r>
          </a:p>
          <a:p>
            <a:r>
              <a:rPr lang="en-US" dirty="0"/>
              <a:t>						Voltaire</a:t>
            </a:r>
          </a:p>
        </p:txBody>
      </p:sp>
    </p:spTree>
    <p:extLst>
      <p:ext uri="{BB962C8B-B14F-4D97-AF65-F5344CB8AC3E}">
        <p14:creationId xmlns:p14="http://schemas.microsoft.com/office/powerpoint/2010/main" val="41901890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sz="2000" dirty="0"/>
                  <a:t>The average loss function defines a “landscape” in the </a:t>
                </a:r>
                <a:r>
                  <a:rPr lang="en-US" sz="2000" i="1" dirty="0">
                    <a:solidFill>
                      <a:srgbClr val="0033CC"/>
                    </a:solidFill>
                  </a:rPr>
                  <a:t>space of functions</a:t>
                </a:r>
                <a:r>
                  <a:rPr lang="en-US" sz="2000" dirty="0"/>
                  <a:t>, or, equivalently, the space of </a:t>
                </a:r>
                <a:r>
                  <a:rPr lang="en-US" sz="2000" i="1" dirty="0">
                    <a:solidFill>
                      <a:srgbClr val="0033CC"/>
                    </a:solidFill>
                  </a:rPr>
                  <a:t>parameters</a:t>
                </a:r>
                <a:r>
                  <a:rPr lang="en-US" sz="2000" dirty="0"/>
                  <a:t>. </a:t>
                </a: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endParaRPr lang="en-US" sz="2000" dirty="0"/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sz="2000" dirty="0"/>
                  <a:t>The goal is to find the lowest point in that landscape. The standard way this is done is by moving in the direction of the </a:t>
                </a:r>
                <a:r>
                  <a:rPr lang="en-US" sz="2000" i="1" dirty="0">
                    <a:solidFill>
                      <a:srgbClr val="0033CC"/>
                    </a:solidFill>
                  </a:rPr>
                  <a:t>negative</a:t>
                </a:r>
                <a:r>
                  <a:rPr lang="en-US" sz="2000" dirty="0">
                    <a:solidFill>
                      <a:srgbClr val="0033CC"/>
                    </a:solidFill>
                  </a:rPr>
                  <a:t> gradient</a:t>
                </a:r>
                <a:r>
                  <a:rPr lang="en-US" sz="2000" dirty="0"/>
                  <a:t>:</a:t>
                </a:r>
                <a:br>
                  <a:rPr lang="en-US" sz="2000" dirty="0"/>
                </a:br>
                <a:endParaRPr lang="en-US" sz="2000" dirty="0">
                  <a:solidFill>
                    <a:srgbClr val="0033CC"/>
                  </a:solidFill>
                </a:endParaRP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f>
                        <m:fPr>
                          <m:ctrlPr>
                            <a:rPr lang="mr-I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mr-IN" sz="2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sz="2000" dirty="0">
                    <a:solidFill>
                      <a:srgbClr val="000000"/>
                    </a:solidFill>
                  </a:rPr>
                  <a:t>Most minimization algorithms are variations on </a:t>
                </a: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sz="2000" b="1" dirty="0">
                    <a:solidFill>
                      <a:srgbClr val="0033CC"/>
                    </a:solidFill>
                  </a:rPr>
                  <a:t>	S</a:t>
                </a:r>
                <a:r>
                  <a:rPr lang="en-US" sz="2000" dirty="0">
                    <a:solidFill>
                      <a:srgbClr val="0033CC"/>
                    </a:solidFill>
                  </a:rPr>
                  <a:t>tochastic </a:t>
                </a:r>
                <a:r>
                  <a:rPr lang="en-US" sz="2000" b="1" dirty="0">
                    <a:solidFill>
                      <a:srgbClr val="0033CC"/>
                    </a:solidFill>
                  </a:rPr>
                  <a:t>G</a:t>
                </a:r>
                <a:r>
                  <a:rPr lang="en-US" sz="2000" dirty="0">
                    <a:solidFill>
                      <a:srgbClr val="0033CC"/>
                    </a:solidFill>
                  </a:rPr>
                  <a:t>radient </a:t>
                </a:r>
                <a:r>
                  <a:rPr lang="en-US" sz="2000" b="1" dirty="0">
                    <a:solidFill>
                      <a:srgbClr val="0033CC"/>
                    </a:solidFill>
                  </a:rPr>
                  <a:t>D</a:t>
                </a:r>
                <a:r>
                  <a:rPr lang="en-US" sz="2000" dirty="0">
                    <a:solidFill>
                      <a:srgbClr val="0033CC"/>
                    </a:solidFill>
                  </a:rPr>
                  <a:t>escent </a:t>
                </a:r>
                <a:r>
                  <a:rPr lang="en-US" sz="2000" dirty="0">
                    <a:solidFill>
                      <a:srgbClr val="000000"/>
                    </a:solidFill>
                  </a:rPr>
                  <a:t>(SGD), which at every step </a:t>
                </a: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	</a:t>
                </a:r>
                <a:r>
                  <a:rPr lang="en-US" sz="2000" dirty="0">
                    <a:solidFill>
                      <a:srgbClr val="000000"/>
                    </a:solidFill>
                  </a:rPr>
                  <a:t>uses a different </a:t>
                </a:r>
                <a:r>
                  <a:rPr lang="en-US" sz="2000" i="1" dirty="0">
                    <a:solidFill>
                      <a:srgbClr val="0033CC"/>
                    </a:solidFill>
                  </a:rPr>
                  <a:t>batch</a:t>
                </a:r>
                <a:r>
                  <a:rPr lang="en-US" sz="2000" dirty="0">
                    <a:solidFill>
                      <a:srgbClr val="000000"/>
                    </a:solidFill>
                  </a:rPr>
                  <a:t> of the training data. This </a:t>
                </a: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	</a:t>
                </a:r>
                <a:r>
                  <a:rPr lang="en-US" sz="2000" dirty="0">
                    <a:solidFill>
                      <a:srgbClr val="000000"/>
                    </a:solidFill>
                  </a:rPr>
                  <a:t>speeds up the training and produces </a:t>
                </a:r>
                <a:r>
                  <a:rPr lang="en-US" sz="2000" i="1" dirty="0">
                    <a:solidFill>
                      <a:srgbClr val="0033CC"/>
                    </a:solidFill>
                  </a:rPr>
                  <a:t>noisy</a:t>
                </a: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	</a:t>
                </a:r>
                <a:r>
                  <a:rPr lang="en-US" sz="2000" dirty="0">
                    <a:solidFill>
                      <a:srgbClr val="000000"/>
                    </a:solidFill>
                  </a:rPr>
                  <a:t>estimates of the local gradient.</a:t>
                </a:r>
              </a:p>
              <a:p>
                <a:pPr>
                  <a:lnSpc>
                    <a:spcPct val="90000"/>
                  </a:lnSpc>
                  <a:buNone/>
                </a:pPr>
                <a:endParaRPr lang="en-US" sz="2000" dirty="0"/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endParaRPr lang="en-US" sz="2000" dirty="0"/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endParaRPr lang="en-US" sz="2000" b="1" dirty="0">
                  <a:solidFill>
                    <a:srgbClr val="0033CC"/>
                  </a:solidFill>
                </a:endParaRPr>
              </a:p>
              <a:p>
                <a:pPr>
                  <a:lnSpc>
                    <a:spcPct val="90000"/>
                  </a:lnSpc>
                  <a:buFont typeface="Marlett" pitchFamily="26" charset="0"/>
                  <a:buNone/>
                </a:pPr>
                <a:r>
                  <a:rPr lang="en-US" sz="2000" b="1" dirty="0">
                    <a:solidFill>
                      <a:srgbClr val="0033CC"/>
                    </a:solidFill>
                  </a:rPr>
                  <a:t>	</a:t>
                </a:r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79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Minimizing the Average Loss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 bwMode="auto">
          <a:xfrm>
            <a:off x="1803400" y="2235200"/>
            <a:ext cx="3365514" cy="1549400"/>
          </a:xfrm>
          <a:custGeom>
            <a:avLst/>
            <a:gdLst>
              <a:gd name="connsiteX0" fmla="*/ 1549400 w 3365514"/>
              <a:gd name="connsiteY0" fmla="*/ 114300 h 1549400"/>
              <a:gd name="connsiteX1" fmla="*/ 1549400 w 3365514"/>
              <a:gd name="connsiteY1" fmla="*/ 114300 h 1549400"/>
              <a:gd name="connsiteX2" fmla="*/ 1422400 w 3365514"/>
              <a:gd name="connsiteY2" fmla="*/ 127000 h 1549400"/>
              <a:gd name="connsiteX3" fmla="*/ 1181100 w 3365514"/>
              <a:gd name="connsiteY3" fmla="*/ 139700 h 1549400"/>
              <a:gd name="connsiteX4" fmla="*/ 1054100 w 3365514"/>
              <a:gd name="connsiteY4" fmla="*/ 165100 h 1549400"/>
              <a:gd name="connsiteX5" fmla="*/ 990600 w 3365514"/>
              <a:gd name="connsiteY5" fmla="*/ 177800 h 1549400"/>
              <a:gd name="connsiteX6" fmla="*/ 800100 w 3365514"/>
              <a:gd name="connsiteY6" fmla="*/ 254000 h 1549400"/>
              <a:gd name="connsiteX7" fmla="*/ 736600 w 3365514"/>
              <a:gd name="connsiteY7" fmla="*/ 279400 h 1549400"/>
              <a:gd name="connsiteX8" fmla="*/ 673100 w 3365514"/>
              <a:gd name="connsiteY8" fmla="*/ 317500 h 1549400"/>
              <a:gd name="connsiteX9" fmla="*/ 558800 w 3365514"/>
              <a:gd name="connsiteY9" fmla="*/ 368300 h 1549400"/>
              <a:gd name="connsiteX10" fmla="*/ 508000 w 3365514"/>
              <a:gd name="connsiteY10" fmla="*/ 406400 h 1549400"/>
              <a:gd name="connsiteX11" fmla="*/ 469900 w 3365514"/>
              <a:gd name="connsiteY11" fmla="*/ 431800 h 1549400"/>
              <a:gd name="connsiteX12" fmla="*/ 368300 w 3365514"/>
              <a:gd name="connsiteY12" fmla="*/ 508000 h 1549400"/>
              <a:gd name="connsiteX13" fmla="*/ 317500 w 3365514"/>
              <a:gd name="connsiteY13" fmla="*/ 533400 h 1549400"/>
              <a:gd name="connsiteX14" fmla="*/ 292100 w 3365514"/>
              <a:gd name="connsiteY14" fmla="*/ 571500 h 1549400"/>
              <a:gd name="connsiteX15" fmla="*/ 254000 w 3365514"/>
              <a:gd name="connsiteY15" fmla="*/ 596900 h 1549400"/>
              <a:gd name="connsiteX16" fmla="*/ 114300 w 3365514"/>
              <a:gd name="connsiteY16" fmla="*/ 711200 h 1549400"/>
              <a:gd name="connsiteX17" fmla="*/ 63500 w 3365514"/>
              <a:gd name="connsiteY17" fmla="*/ 787400 h 1549400"/>
              <a:gd name="connsiteX18" fmla="*/ 25400 w 3365514"/>
              <a:gd name="connsiteY18" fmla="*/ 914400 h 1549400"/>
              <a:gd name="connsiteX19" fmla="*/ 12700 w 3365514"/>
              <a:gd name="connsiteY19" fmla="*/ 952500 h 1549400"/>
              <a:gd name="connsiteX20" fmla="*/ 0 w 3365514"/>
              <a:gd name="connsiteY20" fmla="*/ 1028700 h 1549400"/>
              <a:gd name="connsiteX21" fmla="*/ 12700 w 3365514"/>
              <a:gd name="connsiteY21" fmla="*/ 1206500 h 1549400"/>
              <a:gd name="connsiteX22" fmla="*/ 38100 w 3365514"/>
              <a:gd name="connsiteY22" fmla="*/ 1244600 h 1549400"/>
              <a:gd name="connsiteX23" fmla="*/ 76200 w 3365514"/>
              <a:gd name="connsiteY23" fmla="*/ 1295400 h 1549400"/>
              <a:gd name="connsiteX24" fmla="*/ 165100 w 3365514"/>
              <a:gd name="connsiteY24" fmla="*/ 1371600 h 1549400"/>
              <a:gd name="connsiteX25" fmla="*/ 355600 w 3365514"/>
              <a:gd name="connsiteY25" fmla="*/ 1473200 h 1549400"/>
              <a:gd name="connsiteX26" fmla="*/ 393700 w 3365514"/>
              <a:gd name="connsiteY26" fmla="*/ 1485900 h 1549400"/>
              <a:gd name="connsiteX27" fmla="*/ 571500 w 3365514"/>
              <a:gd name="connsiteY27" fmla="*/ 1511300 h 1549400"/>
              <a:gd name="connsiteX28" fmla="*/ 749300 w 3365514"/>
              <a:gd name="connsiteY28" fmla="*/ 1536700 h 1549400"/>
              <a:gd name="connsiteX29" fmla="*/ 952500 w 3365514"/>
              <a:gd name="connsiteY29" fmla="*/ 1549400 h 1549400"/>
              <a:gd name="connsiteX30" fmla="*/ 1422400 w 3365514"/>
              <a:gd name="connsiteY30" fmla="*/ 1536700 h 1549400"/>
              <a:gd name="connsiteX31" fmla="*/ 1473200 w 3365514"/>
              <a:gd name="connsiteY31" fmla="*/ 1524000 h 1549400"/>
              <a:gd name="connsiteX32" fmla="*/ 1562100 w 3365514"/>
              <a:gd name="connsiteY32" fmla="*/ 1511300 h 1549400"/>
              <a:gd name="connsiteX33" fmla="*/ 1701800 w 3365514"/>
              <a:gd name="connsiteY33" fmla="*/ 1485900 h 1549400"/>
              <a:gd name="connsiteX34" fmla="*/ 1943100 w 3365514"/>
              <a:gd name="connsiteY34" fmla="*/ 1460500 h 1549400"/>
              <a:gd name="connsiteX35" fmla="*/ 2082800 w 3365514"/>
              <a:gd name="connsiteY35" fmla="*/ 1435100 h 1549400"/>
              <a:gd name="connsiteX36" fmla="*/ 2133600 w 3365514"/>
              <a:gd name="connsiteY36" fmla="*/ 1422400 h 1549400"/>
              <a:gd name="connsiteX37" fmla="*/ 2235200 w 3365514"/>
              <a:gd name="connsiteY37" fmla="*/ 1409700 h 1549400"/>
              <a:gd name="connsiteX38" fmla="*/ 2387600 w 3365514"/>
              <a:gd name="connsiteY38" fmla="*/ 1358900 h 1549400"/>
              <a:gd name="connsiteX39" fmla="*/ 2451100 w 3365514"/>
              <a:gd name="connsiteY39" fmla="*/ 1346200 h 1549400"/>
              <a:gd name="connsiteX40" fmla="*/ 2552700 w 3365514"/>
              <a:gd name="connsiteY40" fmla="*/ 1295400 h 1549400"/>
              <a:gd name="connsiteX41" fmla="*/ 2692400 w 3365514"/>
              <a:gd name="connsiteY41" fmla="*/ 1231900 h 1549400"/>
              <a:gd name="connsiteX42" fmla="*/ 2743200 w 3365514"/>
              <a:gd name="connsiteY42" fmla="*/ 1193800 h 1549400"/>
              <a:gd name="connsiteX43" fmla="*/ 2870200 w 3365514"/>
              <a:gd name="connsiteY43" fmla="*/ 1130300 h 1549400"/>
              <a:gd name="connsiteX44" fmla="*/ 2921000 w 3365514"/>
              <a:gd name="connsiteY44" fmla="*/ 1079500 h 1549400"/>
              <a:gd name="connsiteX45" fmla="*/ 2971800 w 3365514"/>
              <a:gd name="connsiteY45" fmla="*/ 1041400 h 1549400"/>
              <a:gd name="connsiteX46" fmla="*/ 3022600 w 3365514"/>
              <a:gd name="connsiteY46" fmla="*/ 990600 h 1549400"/>
              <a:gd name="connsiteX47" fmla="*/ 3073400 w 3365514"/>
              <a:gd name="connsiteY47" fmla="*/ 952500 h 1549400"/>
              <a:gd name="connsiteX48" fmla="*/ 3124200 w 3365514"/>
              <a:gd name="connsiteY48" fmla="*/ 901700 h 1549400"/>
              <a:gd name="connsiteX49" fmla="*/ 3251200 w 3365514"/>
              <a:gd name="connsiteY49" fmla="*/ 787400 h 1549400"/>
              <a:gd name="connsiteX50" fmla="*/ 3289300 w 3365514"/>
              <a:gd name="connsiteY50" fmla="*/ 723900 h 1549400"/>
              <a:gd name="connsiteX51" fmla="*/ 3302000 w 3365514"/>
              <a:gd name="connsiteY51" fmla="*/ 685800 h 1549400"/>
              <a:gd name="connsiteX52" fmla="*/ 3340100 w 3365514"/>
              <a:gd name="connsiteY52" fmla="*/ 635000 h 1549400"/>
              <a:gd name="connsiteX53" fmla="*/ 3365500 w 3365514"/>
              <a:gd name="connsiteY53" fmla="*/ 533400 h 1549400"/>
              <a:gd name="connsiteX54" fmla="*/ 3352800 w 3365514"/>
              <a:gd name="connsiteY54" fmla="*/ 254000 h 1549400"/>
              <a:gd name="connsiteX55" fmla="*/ 3314700 w 3365514"/>
              <a:gd name="connsiteY55" fmla="*/ 190500 h 1549400"/>
              <a:gd name="connsiteX56" fmla="*/ 3187700 w 3365514"/>
              <a:gd name="connsiteY56" fmla="*/ 76200 h 1549400"/>
              <a:gd name="connsiteX57" fmla="*/ 3124200 w 3365514"/>
              <a:gd name="connsiteY57" fmla="*/ 38100 h 1549400"/>
              <a:gd name="connsiteX58" fmla="*/ 2984500 w 3365514"/>
              <a:gd name="connsiteY58" fmla="*/ 12700 h 1549400"/>
              <a:gd name="connsiteX59" fmla="*/ 2946400 w 3365514"/>
              <a:gd name="connsiteY59" fmla="*/ 0 h 1549400"/>
              <a:gd name="connsiteX60" fmla="*/ 2006600 w 3365514"/>
              <a:gd name="connsiteY60" fmla="*/ 12700 h 1549400"/>
              <a:gd name="connsiteX61" fmla="*/ 1625600 w 3365514"/>
              <a:gd name="connsiteY61" fmla="*/ 38100 h 1549400"/>
              <a:gd name="connsiteX62" fmla="*/ 1536700 w 3365514"/>
              <a:gd name="connsiteY62" fmla="*/ 63500 h 1549400"/>
              <a:gd name="connsiteX63" fmla="*/ 1473200 w 3365514"/>
              <a:gd name="connsiteY63" fmla="*/ 114300 h 1549400"/>
              <a:gd name="connsiteX64" fmla="*/ 1473200 w 3365514"/>
              <a:gd name="connsiteY64" fmla="*/ 114300 h 1549400"/>
              <a:gd name="connsiteX65" fmla="*/ 1473200 w 3365514"/>
              <a:gd name="connsiteY65" fmla="*/ 114300 h 154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365514" h="1549400">
                <a:moveTo>
                  <a:pt x="1549400" y="114300"/>
                </a:moveTo>
                <a:lnTo>
                  <a:pt x="1549400" y="114300"/>
                </a:lnTo>
                <a:cubicBezTo>
                  <a:pt x="1507067" y="118533"/>
                  <a:pt x="1464844" y="124073"/>
                  <a:pt x="1422400" y="127000"/>
                </a:cubicBezTo>
                <a:cubicBezTo>
                  <a:pt x="1342046" y="132542"/>
                  <a:pt x="1261388" y="133277"/>
                  <a:pt x="1181100" y="139700"/>
                </a:cubicBezTo>
                <a:cubicBezTo>
                  <a:pt x="1122773" y="144366"/>
                  <a:pt x="1106096" y="153545"/>
                  <a:pt x="1054100" y="165100"/>
                </a:cubicBezTo>
                <a:cubicBezTo>
                  <a:pt x="1033028" y="169783"/>
                  <a:pt x="1011078" y="170974"/>
                  <a:pt x="990600" y="177800"/>
                </a:cubicBezTo>
                <a:lnTo>
                  <a:pt x="800100" y="254000"/>
                </a:lnTo>
                <a:cubicBezTo>
                  <a:pt x="778933" y="262467"/>
                  <a:pt x="756148" y="267671"/>
                  <a:pt x="736600" y="279400"/>
                </a:cubicBezTo>
                <a:cubicBezTo>
                  <a:pt x="715433" y="292100"/>
                  <a:pt x="695178" y="306461"/>
                  <a:pt x="673100" y="317500"/>
                </a:cubicBezTo>
                <a:cubicBezTo>
                  <a:pt x="612884" y="347608"/>
                  <a:pt x="612665" y="334634"/>
                  <a:pt x="558800" y="368300"/>
                </a:cubicBezTo>
                <a:cubicBezTo>
                  <a:pt x="540851" y="379518"/>
                  <a:pt x="525224" y="394097"/>
                  <a:pt x="508000" y="406400"/>
                </a:cubicBezTo>
                <a:cubicBezTo>
                  <a:pt x="495580" y="415272"/>
                  <a:pt x="482244" y="422822"/>
                  <a:pt x="469900" y="431800"/>
                </a:cubicBezTo>
                <a:cubicBezTo>
                  <a:pt x="435664" y="456699"/>
                  <a:pt x="406164" y="489068"/>
                  <a:pt x="368300" y="508000"/>
                </a:cubicBezTo>
                <a:lnTo>
                  <a:pt x="317500" y="533400"/>
                </a:lnTo>
                <a:cubicBezTo>
                  <a:pt x="309033" y="546100"/>
                  <a:pt x="302893" y="560707"/>
                  <a:pt x="292100" y="571500"/>
                </a:cubicBezTo>
                <a:cubicBezTo>
                  <a:pt x="281307" y="582293"/>
                  <a:pt x="266344" y="587922"/>
                  <a:pt x="254000" y="596900"/>
                </a:cubicBezTo>
                <a:cubicBezTo>
                  <a:pt x="224795" y="618140"/>
                  <a:pt x="145524" y="671055"/>
                  <a:pt x="114300" y="711200"/>
                </a:cubicBezTo>
                <a:cubicBezTo>
                  <a:pt x="95558" y="735297"/>
                  <a:pt x="73153" y="758440"/>
                  <a:pt x="63500" y="787400"/>
                </a:cubicBezTo>
                <a:cubicBezTo>
                  <a:pt x="3139" y="968484"/>
                  <a:pt x="63787" y="780045"/>
                  <a:pt x="25400" y="914400"/>
                </a:cubicBezTo>
                <a:cubicBezTo>
                  <a:pt x="21722" y="927272"/>
                  <a:pt x="15604" y="939432"/>
                  <a:pt x="12700" y="952500"/>
                </a:cubicBezTo>
                <a:cubicBezTo>
                  <a:pt x="7114" y="977637"/>
                  <a:pt x="4233" y="1003300"/>
                  <a:pt x="0" y="1028700"/>
                </a:cubicBezTo>
                <a:cubicBezTo>
                  <a:pt x="4233" y="1087967"/>
                  <a:pt x="2374" y="1147986"/>
                  <a:pt x="12700" y="1206500"/>
                </a:cubicBezTo>
                <a:cubicBezTo>
                  <a:pt x="15353" y="1221531"/>
                  <a:pt x="29228" y="1232180"/>
                  <a:pt x="38100" y="1244600"/>
                </a:cubicBezTo>
                <a:cubicBezTo>
                  <a:pt x="50403" y="1261824"/>
                  <a:pt x="62425" y="1279329"/>
                  <a:pt x="76200" y="1295400"/>
                </a:cubicBezTo>
                <a:cubicBezTo>
                  <a:pt x="101071" y="1324417"/>
                  <a:pt x="133161" y="1351068"/>
                  <a:pt x="165100" y="1371600"/>
                </a:cubicBezTo>
                <a:cubicBezTo>
                  <a:pt x="266101" y="1436530"/>
                  <a:pt x="267295" y="1440086"/>
                  <a:pt x="355600" y="1473200"/>
                </a:cubicBezTo>
                <a:cubicBezTo>
                  <a:pt x="368135" y="1477900"/>
                  <a:pt x="380517" y="1483574"/>
                  <a:pt x="393700" y="1485900"/>
                </a:cubicBezTo>
                <a:cubicBezTo>
                  <a:pt x="452657" y="1496304"/>
                  <a:pt x="512446" y="1501458"/>
                  <a:pt x="571500" y="1511300"/>
                </a:cubicBezTo>
                <a:cubicBezTo>
                  <a:pt x="633400" y="1521617"/>
                  <a:pt x="685724" y="1531402"/>
                  <a:pt x="749300" y="1536700"/>
                </a:cubicBezTo>
                <a:cubicBezTo>
                  <a:pt x="816931" y="1542336"/>
                  <a:pt x="884767" y="1545167"/>
                  <a:pt x="952500" y="1549400"/>
                </a:cubicBezTo>
                <a:cubicBezTo>
                  <a:pt x="1109133" y="1545167"/>
                  <a:pt x="1265896" y="1544334"/>
                  <a:pt x="1422400" y="1536700"/>
                </a:cubicBezTo>
                <a:cubicBezTo>
                  <a:pt x="1439834" y="1535850"/>
                  <a:pt x="1456027" y="1527122"/>
                  <a:pt x="1473200" y="1524000"/>
                </a:cubicBezTo>
                <a:cubicBezTo>
                  <a:pt x="1502651" y="1518645"/>
                  <a:pt x="1532467" y="1515533"/>
                  <a:pt x="1562100" y="1511300"/>
                </a:cubicBezTo>
                <a:cubicBezTo>
                  <a:pt x="1629762" y="1488746"/>
                  <a:pt x="1594097" y="1497867"/>
                  <a:pt x="1701800" y="1485900"/>
                </a:cubicBezTo>
                <a:lnTo>
                  <a:pt x="1943100" y="1460500"/>
                </a:lnTo>
                <a:cubicBezTo>
                  <a:pt x="2058319" y="1431695"/>
                  <a:pt x="1915947" y="1465437"/>
                  <a:pt x="2082800" y="1435100"/>
                </a:cubicBezTo>
                <a:cubicBezTo>
                  <a:pt x="2099973" y="1431978"/>
                  <a:pt x="2116383" y="1425269"/>
                  <a:pt x="2133600" y="1422400"/>
                </a:cubicBezTo>
                <a:cubicBezTo>
                  <a:pt x="2167266" y="1416789"/>
                  <a:pt x="2201654" y="1415990"/>
                  <a:pt x="2235200" y="1409700"/>
                </a:cubicBezTo>
                <a:cubicBezTo>
                  <a:pt x="2476603" y="1364437"/>
                  <a:pt x="2239719" y="1408194"/>
                  <a:pt x="2387600" y="1358900"/>
                </a:cubicBezTo>
                <a:cubicBezTo>
                  <a:pt x="2408078" y="1352074"/>
                  <a:pt x="2429933" y="1350433"/>
                  <a:pt x="2451100" y="1346200"/>
                </a:cubicBezTo>
                <a:cubicBezTo>
                  <a:pt x="2484967" y="1329267"/>
                  <a:pt x="2517544" y="1309462"/>
                  <a:pt x="2552700" y="1295400"/>
                </a:cubicBezTo>
                <a:cubicBezTo>
                  <a:pt x="2603797" y="1274961"/>
                  <a:pt x="2644105" y="1260877"/>
                  <a:pt x="2692400" y="1231900"/>
                </a:cubicBezTo>
                <a:cubicBezTo>
                  <a:pt x="2710550" y="1221010"/>
                  <a:pt x="2724697" y="1204079"/>
                  <a:pt x="2743200" y="1193800"/>
                </a:cubicBezTo>
                <a:cubicBezTo>
                  <a:pt x="2828753" y="1146271"/>
                  <a:pt x="2788089" y="1194164"/>
                  <a:pt x="2870200" y="1130300"/>
                </a:cubicBezTo>
                <a:cubicBezTo>
                  <a:pt x="2889103" y="1115598"/>
                  <a:pt x="2902978" y="1095269"/>
                  <a:pt x="2921000" y="1079500"/>
                </a:cubicBezTo>
                <a:cubicBezTo>
                  <a:pt x="2936930" y="1065562"/>
                  <a:pt x="2955870" y="1055338"/>
                  <a:pt x="2971800" y="1041400"/>
                </a:cubicBezTo>
                <a:cubicBezTo>
                  <a:pt x="2989822" y="1025631"/>
                  <a:pt x="3004578" y="1006369"/>
                  <a:pt x="3022600" y="990600"/>
                </a:cubicBezTo>
                <a:cubicBezTo>
                  <a:pt x="3038530" y="976662"/>
                  <a:pt x="3057470" y="966438"/>
                  <a:pt x="3073400" y="952500"/>
                </a:cubicBezTo>
                <a:cubicBezTo>
                  <a:pt x="3091422" y="936731"/>
                  <a:pt x="3106178" y="917469"/>
                  <a:pt x="3124200" y="901700"/>
                </a:cubicBezTo>
                <a:cubicBezTo>
                  <a:pt x="3171057" y="860700"/>
                  <a:pt x="3215493" y="846912"/>
                  <a:pt x="3251200" y="787400"/>
                </a:cubicBezTo>
                <a:cubicBezTo>
                  <a:pt x="3263900" y="766233"/>
                  <a:pt x="3278261" y="745978"/>
                  <a:pt x="3289300" y="723900"/>
                </a:cubicBezTo>
                <a:cubicBezTo>
                  <a:pt x="3295287" y="711926"/>
                  <a:pt x="3295358" y="697423"/>
                  <a:pt x="3302000" y="685800"/>
                </a:cubicBezTo>
                <a:cubicBezTo>
                  <a:pt x="3312502" y="667422"/>
                  <a:pt x="3327400" y="651933"/>
                  <a:pt x="3340100" y="635000"/>
                </a:cubicBezTo>
                <a:cubicBezTo>
                  <a:pt x="3350122" y="604935"/>
                  <a:pt x="3365500" y="564051"/>
                  <a:pt x="3365500" y="533400"/>
                </a:cubicBezTo>
                <a:cubicBezTo>
                  <a:pt x="3365500" y="440171"/>
                  <a:pt x="3366463" y="346223"/>
                  <a:pt x="3352800" y="254000"/>
                </a:cubicBezTo>
                <a:cubicBezTo>
                  <a:pt x="3349183" y="229582"/>
                  <a:pt x="3328856" y="210722"/>
                  <a:pt x="3314700" y="190500"/>
                </a:cubicBezTo>
                <a:cubicBezTo>
                  <a:pt x="3263934" y="117977"/>
                  <a:pt x="3264940" y="125353"/>
                  <a:pt x="3187700" y="76200"/>
                </a:cubicBezTo>
                <a:cubicBezTo>
                  <a:pt x="3166875" y="62948"/>
                  <a:pt x="3148549" y="42158"/>
                  <a:pt x="3124200" y="38100"/>
                </a:cubicBezTo>
                <a:cubicBezTo>
                  <a:pt x="3090231" y="32439"/>
                  <a:pt x="3020000" y="21575"/>
                  <a:pt x="2984500" y="12700"/>
                </a:cubicBezTo>
                <a:cubicBezTo>
                  <a:pt x="2971513" y="9453"/>
                  <a:pt x="2959100" y="4233"/>
                  <a:pt x="2946400" y="0"/>
                </a:cubicBezTo>
                <a:lnTo>
                  <a:pt x="2006600" y="12700"/>
                </a:lnTo>
                <a:cubicBezTo>
                  <a:pt x="1791578" y="17227"/>
                  <a:pt x="1789605" y="19877"/>
                  <a:pt x="1625600" y="38100"/>
                </a:cubicBezTo>
                <a:cubicBezTo>
                  <a:pt x="1609324" y="42169"/>
                  <a:pt x="1554920" y="54390"/>
                  <a:pt x="1536700" y="63500"/>
                </a:cubicBezTo>
                <a:cubicBezTo>
                  <a:pt x="1504658" y="79521"/>
                  <a:pt x="1496825" y="90675"/>
                  <a:pt x="1473200" y="114300"/>
                </a:cubicBezTo>
                <a:lnTo>
                  <a:pt x="1473200" y="114300"/>
                </a:lnTo>
                <a:lnTo>
                  <a:pt x="1473200" y="114300"/>
                </a:lnTo>
              </a:path>
            </a:pathLst>
          </a:cu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91200" y="3705225"/>
            <a:ext cx="3505200" cy="2569172"/>
            <a:chOff x="5334000" y="1524000"/>
            <a:chExt cx="3505200" cy="2569172"/>
          </a:xfrm>
        </p:grpSpPr>
        <p:grpSp>
          <p:nvGrpSpPr>
            <p:cNvPr id="4" name="Group 3"/>
            <p:cNvGrpSpPr/>
            <p:nvPr/>
          </p:nvGrpSpPr>
          <p:grpSpPr>
            <a:xfrm>
              <a:off x="5334000" y="1524000"/>
              <a:ext cx="3505200" cy="2569172"/>
              <a:chOff x="5334000" y="1524000"/>
              <a:chExt cx="3505200" cy="2569172"/>
            </a:xfrm>
          </p:grpSpPr>
          <p:sp>
            <p:nvSpPr>
              <p:cNvPr id="3" name="Freeform 2"/>
              <p:cNvSpPr/>
              <p:nvPr/>
            </p:nvSpPr>
            <p:spPr bwMode="auto">
              <a:xfrm>
                <a:off x="5334000" y="1524000"/>
                <a:ext cx="3505200" cy="2569172"/>
              </a:xfrm>
              <a:custGeom>
                <a:avLst/>
                <a:gdLst>
                  <a:gd name="connsiteX0" fmla="*/ 1408790 w 2772688"/>
                  <a:gd name="connsiteY0" fmla="*/ 623327 h 1908772"/>
                  <a:gd name="connsiteX1" fmla="*/ 392790 w 2772688"/>
                  <a:gd name="connsiteY1" fmla="*/ 877327 h 1908772"/>
                  <a:gd name="connsiteX2" fmla="*/ 392790 w 2772688"/>
                  <a:gd name="connsiteY2" fmla="*/ 877327 h 1908772"/>
                  <a:gd name="connsiteX3" fmla="*/ 49890 w 2772688"/>
                  <a:gd name="connsiteY3" fmla="*/ 1690127 h 1908772"/>
                  <a:gd name="connsiteX4" fmla="*/ 1624690 w 2772688"/>
                  <a:gd name="connsiteY4" fmla="*/ 1893327 h 1908772"/>
                  <a:gd name="connsiteX5" fmla="*/ 2615290 w 2772688"/>
                  <a:gd name="connsiteY5" fmla="*/ 1372627 h 1908772"/>
                  <a:gd name="connsiteX6" fmla="*/ 2729590 w 2772688"/>
                  <a:gd name="connsiteY6" fmla="*/ 407427 h 1908772"/>
                  <a:gd name="connsiteX7" fmla="*/ 2196190 w 2772688"/>
                  <a:gd name="connsiteY7" fmla="*/ 1027 h 1908772"/>
                  <a:gd name="connsiteX8" fmla="*/ 1777090 w 2772688"/>
                  <a:gd name="connsiteY8" fmla="*/ 509027 h 1908772"/>
                  <a:gd name="connsiteX9" fmla="*/ 1408790 w 2772688"/>
                  <a:gd name="connsiteY9" fmla="*/ 623327 h 1908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2688" h="1908772">
                    <a:moveTo>
                      <a:pt x="1408790" y="623327"/>
                    </a:moveTo>
                    <a:lnTo>
                      <a:pt x="392790" y="877327"/>
                    </a:lnTo>
                    <a:lnTo>
                      <a:pt x="392790" y="877327"/>
                    </a:lnTo>
                    <a:cubicBezTo>
                      <a:pt x="335640" y="1012794"/>
                      <a:pt x="-155427" y="1520794"/>
                      <a:pt x="49890" y="1690127"/>
                    </a:cubicBezTo>
                    <a:cubicBezTo>
                      <a:pt x="255207" y="1859460"/>
                      <a:pt x="1197123" y="1946244"/>
                      <a:pt x="1624690" y="1893327"/>
                    </a:cubicBezTo>
                    <a:cubicBezTo>
                      <a:pt x="2052257" y="1840410"/>
                      <a:pt x="2431140" y="1620277"/>
                      <a:pt x="2615290" y="1372627"/>
                    </a:cubicBezTo>
                    <a:cubicBezTo>
                      <a:pt x="2799440" y="1124977"/>
                      <a:pt x="2799440" y="636027"/>
                      <a:pt x="2729590" y="407427"/>
                    </a:cubicBezTo>
                    <a:cubicBezTo>
                      <a:pt x="2659740" y="178827"/>
                      <a:pt x="2354940" y="-15906"/>
                      <a:pt x="2196190" y="1027"/>
                    </a:cubicBezTo>
                    <a:cubicBezTo>
                      <a:pt x="2037440" y="17960"/>
                      <a:pt x="1910440" y="401077"/>
                      <a:pt x="1777090" y="509027"/>
                    </a:cubicBezTo>
                    <a:cubicBezTo>
                      <a:pt x="1643740" y="616977"/>
                      <a:pt x="1519915" y="632852"/>
                      <a:pt x="1408790" y="623327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5793455" y="1935013"/>
                <a:ext cx="2772688" cy="1908772"/>
              </a:xfrm>
              <a:custGeom>
                <a:avLst/>
                <a:gdLst>
                  <a:gd name="connsiteX0" fmla="*/ 1408790 w 2772688"/>
                  <a:gd name="connsiteY0" fmla="*/ 623327 h 1908772"/>
                  <a:gd name="connsiteX1" fmla="*/ 392790 w 2772688"/>
                  <a:gd name="connsiteY1" fmla="*/ 877327 h 1908772"/>
                  <a:gd name="connsiteX2" fmla="*/ 392790 w 2772688"/>
                  <a:gd name="connsiteY2" fmla="*/ 877327 h 1908772"/>
                  <a:gd name="connsiteX3" fmla="*/ 49890 w 2772688"/>
                  <a:gd name="connsiteY3" fmla="*/ 1690127 h 1908772"/>
                  <a:gd name="connsiteX4" fmla="*/ 1624690 w 2772688"/>
                  <a:gd name="connsiteY4" fmla="*/ 1893327 h 1908772"/>
                  <a:gd name="connsiteX5" fmla="*/ 2615290 w 2772688"/>
                  <a:gd name="connsiteY5" fmla="*/ 1372627 h 1908772"/>
                  <a:gd name="connsiteX6" fmla="*/ 2729590 w 2772688"/>
                  <a:gd name="connsiteY6" fmla="*/ 407427 h 1908772"/>
                  <a:gd name="connsiteX7" fmla="*/ 2196190 w 2772688"/>
                  <a:gd name="connsiteY7" fmla="*/ 1027 h 1908772"/>
                  <a:gd name="connsiteX8" fmla="*/ 1777090 w 2772688"/>
                  <a:gd name="connsiteY8" fmla="*/ 509027 h 1908772"/>
                  <a:gd name="connsiteX9" fmla="*/ 1408790 w 2772688"/>
                  <a:gd name="connsiteY9" fmla="*/ 623327 h 1908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2688" h="1908772">
                    <a:moveTo>
                      <a:pt x="1408790" y="623327"/>
                    </a:moveTo>
                    <a:lnTo>
                      <a:pt x="392790" y="877327"/>
                    </a:lnTo>
                    <a:lnTo>
                      <a:pt x="392790" y="877327"/>
                    </a:lnTo>
                    <a:cubicBezTo>
                      <a:pt x="335640" y="1012794"/>
                      <a:pt x="-155427" y="1520794"/>
                      <a:pt x="49890" y="1690127"/>
                    </a:cubicBezTo>
                    <a:cubicBezTo>
                      <a:pt x="255207" y="1859460"/>
                      <a:pt x="1197123" y="1946244"/>
                      <a:pt x="1624690" y="1893327"/>
                    </a:cubicBezTo>
                    <a:cubicBezTo>
                      <a:pt x="2052257" y="1840410"/>
                      <a:pt x="2431140" y="1620277"/>
                      <a:pt x="2615290" y="1372627"/>
                    </a:cubicBezTo>
                    <a:cubicBezTo>
                      <a:pt x="2799440" y="1124977"/>
                      <a:pt x="2799440" y="636027"/>
                      <a:pt x="2729590" y="407427"/>
                    </a:cubicBezTo>
                    <a:cubicBezTo>
                      <a:pt x="2659740" y="178827"/>
                      <a:pt x="2354940" y="-15906"/>
                      <a:pt x="2196190" y="1027"/>
                    </a:cubicBezTo>
                    <a:cubicBezTo>
                      <a:pt x="2037440" y="17960"/>
                      <a:pt x="1910440" y="401077"/>
                      <a:pt x="1777090" y="509027"/>
                    </a:cubicBezTo>
                    <a:cubicBezTo>
                      <a:pt x="1643740" y="616977"/>
                      <a:pt x="1519915" y="632852"/>
                      <a:pt x="1408790" y="623327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7066753" y="2701877"/>
                <a:ext cx="1291087" cy="666452"/>
              </a:xfrm>
              <a:custGeom>
                <a:avLst/>
                <a:gdLst>
                  <a:gd name="connsiteX0" fmla="*/ 1408790 w 2772688"/>
                  <a:gd name="connsiteY0" fmla="*/ 623327 h 1908772"/>
                  <a:gd name="connsiteX1" fmla="*/ 392790 w 2772688"/>
                  <a:gd name="connsiteY1" fmla="*/ 877327 h 1908772"/>
                  <a:gd name="connsiteX2" fmla="*/ 392790 w 2772688"/>
                  <a:gd name="connsiteY2" fmla="*/ 877327 h 1908772"/>
                  <a:gd name="connsiteX3" fmla="*/ 49890 w 2772688"/>
                  <a:gd name="connsiteY3" fmla="*/ 1690127 h 1908772"/>
                  <a:gd name="connsiteX4" fmla="*/ 1624690 w 2772688"/>
                  <a:gd name="connsiteY4" fmla="*/ 1893327 h 1908772"/>
                  <a:gd name="connsiteX5" fmla="*/ 2615290 w 2772688"/>
                  <a:gd name="connsiteY5" fmla="*/ 1372627 h 1908772"/>
                  <a:gd name="connsiteX6" fmla="*/ 2729590 w 2772688"/>
                  <a:gd name="connsiteY6" fmla="*/ 407427 h 1908772"/>
                  <a:gd name="connsiteX7" fmla="*/ 2196190 w 2772688"/>
                  <a:gd name="connsiteY7" fmla="*/ 1027 h 1908772"/>
                  <a:gd name="connsiteX8" fmla="*/ 1777090 w 2772688"/>
                  <a:gd name="connsiteY8" fmla="*/ 509027 h 1908772"/>
                  <a:gd name="connsiteX9" fmla="*/ 1408790 w 2772688"/>
                  <a:gd name="connsiteY9" fmla="*/ 623327 h 1908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2688" h="1908772">
                    <a:moveTo>
                      <a:pt x="1408790" y="623327"/>
                    </a:moveTo>
                    <a:lnTo>
                      <a:pt x="392790" y="877327"/>
                    </a:lnTo>
                    <a:lnTo>
                      <a:pt x="392790" y="877327"/>
                    </a:lnTo>
                    <a:cubicBezTo>
                      <a:pt x="335640" y="1012794"/>
                      <a:pt x="-155427" y="1520794"/>
                      <a:pt x="49890" y="1690127"/>
                    </a:cubicBezTo>
                    <a:cubicBezTo>
                      <a:pt x="255207" y="1859460"/>
                      <a:pt x="1197123" y="1946244"/>
                      <a:pt x="1624690" y="1893327"/>
                    </a:cubicBezTo>
                    <a:cubicBezTo>
                      <a:pt x="2052257" y="1840410"/>
                      <a:pt x="2431140" y="1620277"/>
                      <a:pt x="2615290" y="1372627"/>
                    </a:cubicBezTo>
                    <a:cubicBezTo>
                      <a:pt x="2799440" y="1124977"/>
                      <a:pt x="2799440" y="636027"/>
                      <a:pt x="2729590" y="407427"/>
                    </a:cubicBezTo>
                    <a:cubicBezTo>
                      <a:pt x="2659740" y="178827"/>
                      <a:pt x="2354940" y="-15906"/>
                      <a:pt x="2196190" y="1027"/>
                    </a:cubicBezTo>
                    <a:cubicBezTo>
                      <a:pt x="2037440" y="17960"/>
                      <a:pt x="1910440" y="401077"/>
                      <a:pt x="1777090" y="509027"/>
                    </a:cubicBezTo>
                    <a:cubicBezTo>
                      <a:pt x="1643740" y="616977"/>
                      <a:pt x="1519915" y="632852"/>
                      <a:pt x="1408790" y="623327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5948011" y="2362200"/>
                <a:ext cx="2510189" cy="1273325"/>
              </a:xfrm>
              <a:custGeom>
                <a:avLst/>
                <a:gdLst>
                  <a:gd name="connsiteX0" fmla="*/ 1408790 w 2772688"/>
                  <a:gd name="connsiteY0" fmla="*/ 623327 h 1908772"/>
                  <a:gd name="connsiteX1" fmla="*/ 392790 w 2772688"/>
                  <a:gd name="connsiteY1" fmla="*/ 877327 h 1908772"/>
                  <a:gd name="connsiteX2" fmla="*/ 392790 w 2772688"/>
                  <a:gd name="connsiteY2" fmla="*/ 877327 h 1908772"/>
                  <a:gd name="connsiteX3" fmla="*/ 49890 w 2772688"/>
                  <a:gd name="connsiteY3" fmla="*/ 1690127 h 1908772"/>
                  <a:gd name="connsiteX4" fmla="*/ 1624690 w 2772688"/>
                  <a:gd name="connsiteY4" fmla="*/ 1893327 h 1908772"/>
                  <a:gd name="connsiteX5" fmla="*/ 2615290 w 2772688"/>
                  <a:gd name="connsiteY5" fmla="*/ 1372627 h 1908772"/>
                  <a:gd name="connsiteX6" fmla="*/ 2729590 w 2772688"/>
                  <a:gd name="connsiteY6" fmla="*/ 407427 h 1908772"/>
                  <a:gd name="connsiteX7" fmla="*/ 2196190 w 2772688"/>
                  <a:gd name="connsiteY7" fmla="*/ 1027 h 1908772"/>
                  <a:gd name="connsiteX8" fmla="*/ 1777090 w 2772688"/>
                  <a:gd name="connsiteY8" fmla="*/ 509027 h 1908772"/>
                  <a:gd name="connsiteX9" fmla="*/ 1408790 w 2772688"/>
                  <a:gd name="connsiteY9" fmla="*/ 623327 h 1908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72688" h="1908772">
                    <a:moveTo>
                      <a:pt x="1408790" y="623327"/>
                    </a:moveTo>
                    <a:lnTo>
                      <a:pt x="392790" y="877327"/>
                    </a:lnTo>
                    <a:lnTo>
                      <a:pt x="392790" y="877327"/>
                    </a:lnTo>
                    <a:cubicBezTo>
                      <a:pt x="335640" y="1012794"/>
                      <a:pt x="-155427" y="1520794"/>
                      <a:pt x="49890" y="1690127"/>
                    </a:cubicBezTo>
                    <a:cubicBezTo>
                      <a:pt x="255207" y="1859460"/>
                      <a:pt x="1197123" y="1946244"/>
                      <a:pt x="1624690" y="1893327"/>
                    </a:cubicBezTo>
                    <a:cubicBezTo>
                      <a:pt x="2052257" y="1840410"/>
                      <a:pt x="2431140" y="1620277"/>
                      <a:pt x="2615290" y="1372627"/>
                    </a:cubicBezTo>
                    <a:cubicBezTo>
                      <a:pt x="2799440" y="1124977"/>
                      <a:pt x="2799440" y="636027"/>
                      <a:pt x="2729590" y="407427"/>
                    </a:cubicBezTo>
                    <a:cubicBezTo>
                      <a:pt x="2659740" y="178827"/>
                      <a:pt x="2354940" y="-15906"/>
                      <a:pt x="2196190" y="1027"/>
                    </a:cubicBezTo>
                    <a:cubicBezTo>
                      <a:pt x="2037440" y="17960"/>
                      <a:pt x="1910440" y="401077"/>
                      <a:pt x="1777090" y="509027"/>
                    </a:cubicBezTo>
                    <a:cubicBezTo>
                      <a:pt x="1643740" y="616977"/>
                      <a:pt x="1519915" y="632852"/>
                      <a:pt x="1408790" y="623327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</p:grpSp>
        <p:cxnSp>
          <p:nvCxnSpPr>
            <p:cNvPr id="6" name="Curved Connector 5"/>
            <p:cNvCxnSpPr/>
            <p:nvPr/>
          </p:nvCxnSpPr>
          <p:spPr bwMode="auto">
            <a:xfrm flipV="1">
              <a:off x="5948011" y="3124200"/>
              <a:ext cx="1764285" cy="838205"/>
            </a:xfrm>
            <a:prstGeom prst="curvedConnector3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DF3EE-72C0-AB44-BE5A-FE4079B54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32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Minimizing the Average Loss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3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295400"/>
                <a:ext cx="7772400" cy="5105400"/>
              </a:xfrm>
            </p:spPr>
            <p:txBody>
              <a:bodyPr/>
              <a:lstStyle/>
              <a:p>
                <a:pPr>
                  <a:buFont typeface="Marlett" pitchFamily="26" charset="0"/>
                  <a:buNone/>
                </a:pPr>
                <a:r>
                  <a:rPr lang="en-US" dirty="0"/>
                  <a:t>In the limit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is-I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the average loss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becomes the </a:t>
                </a:r>
                <a:r>
                  <a:rPr lang="en-US" i="1" dirty="0">
                    <a:solidFill>
                      <a:srgbClr val="0033CC"/>
                    </a:solidFill>
                  </a:rPr>
                  <a:t>functional</a:t>
                </a:r>
              </a:p>
              <a:p>
                <a:pPr>
                  <a:buFont typeface="Marlett" pitchFamily="26" charset="0"/>
                  <a:buNone/>
                </a:pPr>
                <a:endParaRPr lang="en-US" b="1" dirty="0">
                  <a:solidFill>
                    <a:srgbClr val="0033CC"/>
                  </a:solidFill>
                </a:endParaRPr>
              </a:p>
              <a:p>
                <a:pPr>
                  <a:buFont typeface="Marlett" pitchFamily="2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s-I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𝑑𝑥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𝑑𝑦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000000"/>
                  </a:solidFill>
                </a:endParaRPr>
              </a:p>
              <a:p>
                <a:pPr>
                  <a:buFont typeface="Marlett" pitchFamily="26" charset="0"/>
                  <a:buNone/>
                </a:pPr>
                <a:endParaRPr lang="en-US" b="0" dirty="0">
                  <a:solidFill>
                    <a:srgbClr val="000000"/>
                  </a:solidFill>
                </a:endParaRPr>
              </a:p>
              <a:p>
                <a:pPr>
                  <a:buFont typeface="Marlett" pitchFamily="26" charset="0"/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we can write</a:t>
                </a:r>
                <a:br>
                  <a:rPr lang="en-US" dirty="0"/>
                </a:br>
                <a:r>
                  <a:rPr lang="is-IS" dirty="0">
                    <a:solidFill>
                      <a:srgbClr val="00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i="1" dirty="0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	</m:t>
                    </m:r>
                  </m:oMath>
                </a14:m>
                <a:endParaRPr lang="en-US" i="1" dirty="0">
                  <a:solidFill>
                    <a:srgbClr val="00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buFont typeface="Marlett" pitchFamily="2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s-I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𝑑𝑥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𝑑𝑦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Marlett" pitchFamily="26" charset="0"/>
                  <a:buNone/>
                </a:pPr>
                <a:endParaRPr lang="en-US" dirty="0"/>
              </a:p>
              <a:p>
                <a:pPr>
                  <a:buFont typeface="Marlett" pitchFamily="26" charset="0"/>
                  <a:buNone/>
                </a:pPr>
                <a:r>
                  <a:rPr lang="en-US" dirty="0"/>
                  <a:t> </a:t>
                </a:r>
                <a:endParaRPr lang="en-US" i="1" dirty="0"/>
              </a:p>
            </p:txBody>
          </p:sp>
        </mc:Choice>
        <mc:Fallback>
          <p:sp>
            <p:nvSpPr>
              <p:cNvPr id="14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295400"/>
                <a:ext cx="7772400" cy="5105400"/>
              </a:xfrm>
              <a:blipFill>
                <a:blip r:embed="rId2"/>
                <a:stretch>
                  <a:fillRect l="-979" t="-10670" b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BFF42-7CFB-644B-AA84-E53A412A43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61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Minimizing the Average Loss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3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295400"/>
                <a:ext cx="7772400" cy="5105400"/>
              </a:xfrm>
            </p:spPr>
            <p:txBody>
              <a:bodyPr/>
              <a:lstStyle/>
              <a:p>
                <a:pPr>
                  <a:buFont typeface="Marlett" pitchFamily="26" charset="0"/>
                  <a:buNone/>
                </a:pPr>
                <a:r>
                  <a:rPr lang="en-US" dirty="0"/>
                  <a:t>The </a:t>
                </a:r>
                <a:r>
                  <a:rPr lang="en-US" i="1" dirty="0">
                    <a:solidFill>
                      <a:srgbClr val="0033CC"/>
                    </a:solidFill>
                  </a:rPr>
                  <a:t>calculus of variations </a:t>
                </a:r>
                <a:r>
                  <a:rPr lang="en-US" dirty="0"/>
                  <a:t>shows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for all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the optimal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is found by solving the equation</a:t>
                </a:r>
              </a:p>
              <a:p>
                <a:pPr>
                  <a:buFont typeface="Marlett" pitchFamily="26" charset="0"/>
                  <a:buNone/>
                </a:pPr>
                <a:endParaRPr lang="en-US" dirty="0"/>
              </a:p>
              <a:p>
                <a:pPr>
                  <a:buFont typeface="Marlett" pitchFamily="2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Marlett" pitchFamily="26" charset="0"/>
                  <a:buNone/>
                </a:pPr>
                <a:r>
                  <a:rPr lang="en-US" dirty="0"/>
                  <a:t>The goal of a machine learning training algorithm is to find good solutions to the above.</a:t>
                </a:r>
              </a:p>
              <a:p>
                <a:pPr>
                  <a:buFont typeface="Marlett" pitchFamily="26" charset="0"/>
                  <a:buNone/>
                </a:pPr>
                <a:endParaRPr lang="en-US" dirty="0"/>
              </a:p>
              <a:p>
                <a:pPr>
                  <a:buFont typeface="Marlett" pitchFamily="26" charset="0"/>
                  <a:buNone/>
                </a:pPr>
                <a:r>
                  <a:rPr lang="en-US" dirty="0"/>
                  <a:t>Note that it is possible to set the functional derivative to </a:t>
                </a:r>
                <a:r>
                  <a:rPr lang="en-US" i="1" dirty="0">
                    <a:solidFill>
                      <a:srgbClr val="0033CC"/>
                    </a:solidFill>
                  </a:rPr>
                  <a:t>zero</a:t>
                </a:r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only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sufficiently flexible.</a:t>
                </a:r>
              </a:p>
              <a:p>
                <a:pPr>
                  <a:buFont typeface="Marlett" pitchFamily="26" charset="0"/>
                  <a:buNone/>
                </a:pPr>
                <a:endParaRPr lang="en-US" dirty="0"/>
              </a:p>
              <a:p>
                <a:pPr>
                  <a:buFont typeface="Marlett" pitchFamily="26" charset="0"/>
                  <a:buNone/>
                </a:pPr>
                <a:r>
                  <a:rPr lang="en-US" dirty="0"/>
                  <a:t> </a:t>
                </a:r>
                <a:endParaRPr lang="en-US" i="1" dirty="0"/>
              </a:p>
            </p:txBody>
          </p:sp>
        </mc:Choice>
        <mc:Fallback>
          <p:sp>
            <p:nvSpPr>
              <p:cNvPr id="14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295400"/>
                <a:ext cx="7772400" cy="5105400"/>
              </a:xfrm>
              <a:blipFill>
                <a:blip r:embed="rId2"/>
                <a:stretch>
                  <a:fillRect l="-979" t="-4715" r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BFF42-7CFB-644B-AA84-E53A412A43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72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Minimizing the Average Loss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295400"/>
                <a:ext cx="7772400" cy="5105400"/>
              </a:xfrm>
            </p:spPr>
            <p:txBody>
              <a:bodyPr/>
              <a:lstStyle/>
              <a:p>
                <a:pPr>
                  <a:buFont typeface="Marlett" pitchFamily="26" charset="0"/>
                  <a:buNone/>
                </a:pPr>
                <a:r>
                  <a:rPr lang="en-US" sz="2400" b="1" dirty="0">
                    <a:solidFill>
                      <a:srgbClr val="0033CC"/>
                    </a:solidFill>
                  </a:rPr>
                  <a:t>Example</a:t>
                </a:r>
                <a:br>
                  <a:rPr lang="en-US" dirty="0"/>
                </a:br>
                <a:endParaRPr lang="en-US" dirty="0"/>
              </a:p>
              <a:p>
                <a:pPr>
                  <a:buFont typeface="Marlett" pitchFamily="26" charset="0"/>
                  <a:buNone/>
                </a:pPr>
                <a:r>
                  <a:rPr lang="en-US" dirty="0"/>
                  <a:t>Consider the </a:t>
                </a:r>
                <a:r>
                  <a:rPr lang="en-US" i="1" dirty="0">
                    <a:solidFill>
                      <a:srgbClr val="0033CC"/>
                    </a:solidFill>
                  </a:rPr>
                  <a:t>quadratic</a:t>
                </a:r>
                <a:r>
                  <a:rPr lang="en-US" dirty="0"/>
                  <a:t>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</m:d>
                    <m:r>
                      <a:rPr lang="en-US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rgbClr val="0033CC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>
                                <a:solidFill>
                                  <a:srgbClr val="0033CC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>
                                <a:solidFill>
                                  <a:srgbClr val="0033CC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b="0" i="1">
                            <a:solidFill>
                              <a:srgbClr val="0033CC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the equation below</a:t>
                </a:r>
              </a:p>
              <a:p>
                <a:pPr>
                  <a:buFont typeface="Marlett" pitchFamily="26" charset="0"/>
                  <a:buNone/>
                </a:pPr>
                <a:endParaRPr lang="en-US" b="1" dirty="0">
                  <a:solidFill>
                    <a:srgbClr val="0033CC"/>
                  </a:solidFill>
                </a:endParaRPr>
              </a:p>
              <a:p>
                <a:pPr>
                  <a:buFont typeface="Marlett" pitchFamily="2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Marlett" pitchFamily="26" charset="0"/>
                  <a:buNone/>
                </a:pPr>
                <a:endParaRPr lang="en-US" dirty="0"/>
              </a:p>
              <a:p>
                <a:pPr>
                  <a:buFont typeface="Marlett" pitchFamily="26" charset="0"/>
                  <a:buNone/>
                </a:pPr>
                <a:r>
                  <a:rPr lang="en-US" dirty="0"/>
                  <a:t>The solution of the above equation is</a:t>
                </a:r>
              </a:p>
              <a:p>
                <a:pPr>
                  <a:buFont typeface="Marlett" pitchFamily="26" charset="0"/>
                  <a:buNone/>
                </a:pPr>
                <a:endParaRPr lang="en-US" dirty="0"/>
              </a:p>
              <a:p>
                <a:pPr>
                  <a:buFont typeface="Marlett" pitchFamily="26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4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295400"/>
                <a:ext cx="7772400" cy="5105400"/>
              </a:xfrm>
              <a:blipFill>
                <a:blip r:embed="rId2"/>
                <a:stretch>
                  <a:fillRect l="-1305" t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6BFF42-7CFB-644B-AA84-E53A412A43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6">
                <a:extLst>
                  <a:ext uri="{FF2B5EF4-FFF2-40B4-BE49-F238E27FC236}">
                    <a16:creationId xmlns:a16="http://schemas.microsoft.com/office/drawing/2014/main" id="{A476341B-DEE5-F440-9E6A-0B2B88FCDB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9932" y="4724400"/>
                <a:ext cx="3864135" cy="1060931"/>
              </a:xfrm>
              <a:prstGeom prst="rect">
                <a:avLst/>
              </a:prstGeom>
              <a:solidFill>
                <a:srgbClr val="FFFFCC"/>
              </a:solidFill>
              <a:ln w="381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 Box 6">
                <a:extLst>
                  <a:ext uri="{FF2B5EF4-FFF2-40B4-BE49-F238E27FC236}">
                    <a16:creationId xmlns:a16="http://schemas.microsoft.com/office/drawing/2014/main" id="{A476341B-DEE5-F440-9E6A-0B2B88FCD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9932" y="4724400"/>
                <a:ext cx="3864135" cy="1060931"/>
              </a:xfrm>
              <a:prstGeom prst="rect">
                <a:avLst/>
              </a:prstGeom>
              <a:blipFill>
                <a:blip r:embed="rId3"/>
                <a:stretch>
                  <a:fillRect l="-649" t="-133333" b="-186207"/>
                </a:stretch>
              </a:blipFill>
              <a:ln w="38100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521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43986</TotalTime>
  <Words>2838</Words>
  <Application>Microsoft Macintosh PowerPoint</Application>
  <PresentationFormat>Letter Paper (8.5x11 in)</PresentationFormat>
  <Paragraphs>456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APPLE CHANCERY</vt:lpstr>
      <vt:lpstr>APPLE CHANCERY</vt:lpstr>
      <vt:lpstr>Arial</vt:lpstr>
      <vt:lpstr>Cambria Math</vt:lpstr>
      <vt:lpstr>Marlett</vt:lpstr>
      <vt:lpstr>Symbol</vt:lpstr>
      <vt:lpstr>Times New Roman</vt:lpstr>
      <vt:lpstr>Default Design</vt:lpstr>
      <vt:lpstr> Introduction to machine learning </vt:lpstr>
      <vt:lpstr>Outline</vt:lpstr>
      <vt:lpstr>Introduction</vt:lpstr>
      <vt:lpstr>What is Machine Learning?</vt:lpstr>
      <vt:lpstr>Machine Learning</vt:lpstr>
      <vt:lpstr>Minimizing the Average Loss</vt:lpstr>
      <vt:lpstr>Minimizing the Average Loss</vt:lpstr>
      <vt:lpstr>Minimizing the Average Loss</vt:lpstr>
      <vt:lpstr>Minimizing the Average Loss</vt:lpstr>
      <vt:lpstr>Classification</vt:lpstr>
      <vt:lpstr>decision trees pp→H→ZZ→4l</vt:lpstr>
      <vt:lpstr>PowerPoint Presentation</vt:lpstr>
      <vt:lpstr>Higgs Boson Production</vt:lpstr>
      <vt:lpstr>Separating VBF and ggF Events</vt:lpstr>
      <vt:lpstr>PowerPoint Presentation</vt:lpstr>
      <vt:lpstr>Decision Trees</vt:lpstr>
      <vt:lpstr>Decision Trees</vt:lpstr>
      <vt:lpstr> </vt:lpstr>
      <vt:lpstr>Decision Trees</vt:lpstr>
      <vt:lpstr>Boosted Decision Trees: AdaBoost  </vt:lpstr>
      <vt:lpstr>Adaptive Boosting</vt:lpstr>
      <vt:lpstr>Adaptive Boosting</vt:lpstr>
      <vt:lpstr>Adaptive Boosting</vt:lpstr>
      <vt:lpstr>Ensemble Methods</vt:lpstr>
      <vt:lpstr>Ensemble Methods</vt:lpstr>
      <vt:lpstr>pp→H→ZZ→4l</vt:lpstr>
      <vt:lpstr>VBF vs. ggF: First 6 Decision Trees</vt:lpstr>
      <vt:lpstr>VBF vs. ggF: &lt;Decision Trees&gt;</vt:lpstr>
      <vt:lpstr>VBF vs. ggF: Results</vt:lpstr>
      <vt:lpstr>neural networks</vt:lpstr>
      <vt:lpstr>PowerPoint Presentation</vt:lpstr>
      <vt:lpstr>Deep Neural Networks</vt:lpstr>
      <vt:lpstr>Deep Neural Networks</vt:lpstr>
      <vt:lpstr>(784, 2500, 2000, 1500, 1000, 500, 10)</vt:lpstr>
      <vt:lpstr>Convolutional Neural Networks</vt:lpstr>
      <vt:lpstr>Convolutional Neural Networks</vt:lpstr>
      <vt:lpstr>Convolutional Neural Networks</vt:lpstr>
      <vt:lpstr>Convolutional Neural Networks</vt:lpstr>
      <vt:lpstr>DNN: recent examples</vt:lpstr>
      <vt:lpstr>AlphaGo 4, Homo sapiens 1</vt:lpstr>
      <vt:lpstr>PowerPoint Presentation</vt:lpstr>
      <vt:lpstr>AlphaZero</vt:lpstr>
      <vt:lpstr>PowerPoint Presentation</vt:lpstr>
      <vt:lpstr>Symbolic Mathematics</vt:lpstr>
      <vt:lpstr>Symbolic Mathematics</vt:lpstr>
      <vt:lpstr>Symbolic Mathematics</vt:lpstr>
      <vt:lpstr>The future of machine learning</vt:lpstr>
      <vt:lpstr>PowerPoint Presentation</vt:lpstr>
      <vt:lpstr>PowerPoint Presentation</vt:lpstr>
      <vt:lpstr>PowerPoint Presentation</vt:lpstr>
      <vt:lpstr>The Future of Machine Learning</vt:lpstr>
      <vt:lpstr>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Harrison Prosper</cp:lastModifiedBy>
  <cp:revision>990</cp:revision>
  <cp:lastPrinted>2019-01-07T00:35:58Z</cp:lastPrinted>
  <dcterms:created xsi:type="dcterms:W3CDTF">2016-06-02T17:30:41Z</dcterms:created>
  <dcterms:modified xsi:type="dcterms:W3CDTF">2022-09-14T00:46:40Z</dcterms:modified>
</cp:coreProperties>
</file>